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43891200" cy="32918400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1pPr>
    <a:lvl2pPr marL="1880577"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2pPr>
    <a:lvl3pPr marL="3761152"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3pPr>
    <a:lvl4pPr marL="5641731"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4pPr>
    <a:lvl5pPr marL="7522307"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5pPr>
    <a:lvl6pPr marL="9402884" algn="l" defTabSz="1880577" rtl="0" eaLnBrk="1" latinLnBrk="0" hangingPunct="1"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6pPr>
    <a:lvl7pPr marL="11283458" algn="l" defTabSz="1880577" rtl="0" eaLnBrk="1" latinLnBrk="0" hangingPunct="1"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7pPr>
    <a:lvl8pPr marL="13164038" algn="l" defTabSz="1880577" rtl="0" eaLnBrk="1" latinLnBrk="0" hangingPunct="1"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8pPr>
    <a:lvl9pPr marL="15044612" algn="l" defTabSz="1880577" rtl="0" eaLnBrk="1" latinLnBrk="0" hangingPunct="1"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488">
          <p15:clr>
            <a:srgbClr val="A4A3A4"/>
          </p15:clr>
        </p15:guide>
        <p15:guide id="2" pos="2880">
          <p15:clr>
            <a:srgbClr val="A4A3A4"/>
          </p15:clr>
        </p15:guide>
        <p15:guide id="3" pos="432">
          <p15:clr>
            <a:srgbClr val="A4A3A4"/>
          </p15:clr>
        </p15:guide>
        <p15:guide id="4" pos="5280">
          <p15:clr>
            <a:srgbClr val="A4A3A4"/>
          </p15:clr>
        </p15:guide>
        <p15:guide id="5" pos="720">
          <p15:clr>
            <a:srgbClr val="A4A3A4"/>
          </p15:clr>
        </p15:guide>
        <p15:guide id="6" pos="981">
          <p15:clr>
            <a:srgbClr val="A4A3A4"/>
          </p15:clr>
        </p15:guide>
        <p15:guide id="7" orient="horz" pos="7145">
          <p15:clr>
            <a:srgbClr val="A4A3A4"/>
          </p15:clr>
        </p15:guide>
        <p15:guide id="8" pos="13824">
          <p15:clr>
            <a:srgbClr val="A4A3A4"/>
          </p15:clr>
        </p15:guide>
        <p15:guide id="9" pos="2074">
          <p15:clr>
            <a:srgbClr val="A4A3A4"/>
          </p15:clr>
        </p15:guide>
        <p15:guide id="10" pos="25344">
          <p15:clr>
            <a:srgbClr val="A4A3A4"/>
          </p15:clr>
        </p15:guide>
        <p15:guide id="11" pos="3456">
          <p15:clr>
            <a:srgbClr val="A4A3A4"/>
          </p15:clr>
        </p15:guide>
        <p15:guide id="12" pos="471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scaleToFitPaper="1" frameSlides="1"/>
  <p:clrMru>
    <a:srgbClr val="F2D362"/>
    <a:srgbClr val="244671"/>
    <a:srgbClr val="3763A0"/>
    <a:srgbClr val="CDCECC"/>
    <a:srgbClr val="0066CC"/>
    <a:srgbClr val="D1D1D1"/>
    <a:srgbClr val="F4F4F4"/>
    <a:srgbClr val="F7092C"/>
    <a:srgbClr val="7BBE49"/>
    <a:srgbClr val="2A7E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941" autoAdjust="0"/>
    <p:restoredTop sz="50000" autoAdjust="0"/>
  </p:normalViewPr>
  <p:slideViewPr>
    <p:cSldViewPr showGuides="1">
      <p:cViewPr>
        <p:scale>
          <a:sx n="30" d="100"/>
          <a:sy n="30" d="100"/>
        </p:scale>
        <p:origin x="1704" y="-424"/>
      </p:cViewPr>
      <p:guideLst>
        <p:guide orient="horz" pos="1488"/>
        <p:guide pos="2880"/>
        <p:guide pos="432"/>
        <p:guide pos="5280"/>
        <p:guide pos="720"/>
        <p:guide pos="981"/>
        <p:guide orient="horz" pos="7145"/>
        <p:guide pos="13824"/>
        <p:guide pos="2074"/>
        <p:guide pos="25344"/>
        <p:guide pos="3456"/>
        <p:guide pos="47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6" d="100"/>
          <a:sy n="116" d="100"/>
        </p:scale>
        <p:origin x="-4152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EA8CCA5-0865-E648-80F1-6D199FD55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6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756FA5F3-902D-2A46-A9CC-2BC535031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54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1880577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3761152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5641731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7522307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9402884" algn="l" defTabSz="1880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1283458" algn="l" defTabSz="1880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3164038" algn="l" defTabSz="1880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5044612" algn="l" defTabSz="1880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1BFD28-7A0B-6D45-BFDE-1C70AEA9E9BE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07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lFZ0z5Fm-Ng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4" y="0"/>
            <a:ext cx="43935091" cy="1133856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" y="11338560"/>
            <a:ext cx="43935091" cy="212140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4"/>
            <a:ext cx="37307520" cy="6537962"/>
          </a:xfrm>
        </p:spPr>
        <p:txBody>
          <a:bodyPr anchor="t"/>
          <a:lstStyle>
            <a:lvl1pPr algn="l">
              <a:defRPr sz="16500" b="1" cap="all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7"/>
            <a:ext cx="37307520" cy="7200897"/>
          </a:xfrm>
        </p:spPr>
        <p:txBody>
          <a:bodyPr anchor="b"/>
          <a:lstStyle>
            <a:lvl1pPr marL="0" indent="0">
              <a:buNone/>
              <a:defRPr sz="810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  <a:lvl2pPr marL="1880577" indent="0">
              <a:buNone/>
              <a:defRPr sz="7300"/>
            </a:lvl2pPr>
            <a:lvl3pPr marL="3761152" indent="0">
              <a:buNone/>
              <a:defRPr sz="6500"/>
            </a:lvl3pPr>
            <a:lvl4pPr marL="5641731" indent="0">
              <a:buNone/>
              <a:defRPr sz="5800"/>
            </a:lvl4pPr>
            <a:lvl5pPr marL="7522307" indent="0">
              <a:buNone/>
              <a:defRPr sz="5800"/>
            </a:lvl5pPr>
            <a:lvl6pPr marL="9402884" indent="0">
              <a:buNone/>
              <a:defRPr sz="5800"/>
            </a:lvl6pPr>
            <a:lvl7pPr marL="11283458" indent="0">
              <a:buNone/>
              <a:defRPr sz="5800"/>
            </a:lvl7pPr>
            <a:lvl8pPr marL="13164038" indent="0">
              <a:buNone/>
              <a:defRPr sz="5800"/>
            </a:lvl8pPr>
            <a:lvl9pPr marL="15044612" indent="0">
              <a:buNone/>
              <a:defRPr sz="5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8" descr="csusb_logo_1-main-w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1338564" y="2560321"/>
            <a:ext cx="20680680" cy="6141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189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1"/>
            <a:ext cx="14439901" cy="557784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39" y="1310645"/>
            <a:ext cx="24536401" cy="28094944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5"/>
            <a:ext cx="14439901" cy="22517104"/>
          </a:xfrm>
        </p:spPr>
        <p:txBody>
          <a:bodyPr/>
          <a:lstStyle>
            <a:lvl1pPr marL="0" indent="0">
              <a:buNone/>
              <a:defRPr sz="5800"/>
            </a:lvl1pPr>
            <a:lvl2pPr marL="1880577" indent="0">
              <a:buNone/>
              <a:defRPr sz="4800"/>
            </a:lvl2pPr>
            <a:lvl3pPr marL="3761152" indent="0">
              <a:buNone/>
              <a:defRPr sz="4000"/>
            </a:lvl3pPr>
            <a:lvl4pPr marL="5641731" indent="0">
              <a:buNone/>
              <a:defRPr sz="3700"/>
            </a:lvl4pPr>
            <a:lvl5pPr marL="7522307" indent="0">
              <a:buNone/>
              <a:defRPr sz="3700"/>
            </a:lvl5pPr>
            <a:lvl6pPr marL="9402884" indent="0">
              <a:buNone/>
              <a:defRPr sz="3700"/>
            </a:lvl6pPr>
            <a:lvl7pPr marL="11283458" indent="0">
              <a:buNone/>
              <a:defRPr sz="3700"/>
            </a:lvl7pPr>
            <a:lvl8pPr marL="13164038" indent="0">
              <a:buNone/>
              <a:defRPr sz="3700"/>
            </a:lvl8pPr>
            <a:lvl9pPr marL="15044612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1"/>
            <a:ext cx="26334720" cy="272034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1"/>
            <a:ext cx="26334720" cy="19751040"/>
          </a:xfrm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5"/>
            <a:ext cx="26334720" cy="3863337"/>
          </a:xfrm>
        </p:spPr>
        <p:txBody>
          <a:bodyPr/>
          <a:lstStyle>
            <a:lvl1pPr marL="0" indent="0">
              <a:buNone/>
              <a:defRPr sz="5800"/>
            </a:lvl1pPr>
            <a:lvl2pPr marL="1880577" indent="0">
              <a:buNone/>
              <a:defRPr sz="4800"/>
            </a:lvl2pPr>
            <a:lvl3pPr marL="3761152" indent="0">
              <a:buNone/>
              <a:defRPr sz="4000"/>
            </a:lvl3pPr>
            <a:lvl4pPr marL="5641731" indent="0">
              <a:buNone/>
              <a:defRPr sz="3700"/>
            </a:lvl4pPr>
            <a:lvl5pPr marL="7522307" indent="0">
              <a:buNone/>
              <a:defRPr sz="3700"/>
            </a:lvl5pPr>
            <a:lvl6pPr marL="9402884" indent="0">
              <a:buNone/>
              <a:defRPr sz="3700"/>
            </a:lvl6pPr>
            <a:lvl7pPr marL="11283458" indent="0">
              <a:buNone/>
              <a:defRPr sz="3700"/>
            </a:lvl7pPr>
            <a:lvl8pPr marL="13164038" indent="0">
              <a:buNone/>
              <a:defRPr sz="3700"/>
            </a:lvl8pPr>
            <a:lvl9pPr marL="15044612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2478" y="731524"/>
            <a:ext cx="9326882" cy="173964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1840" y="731524"/>
            <a:ext cx="27249122" cy="173964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6"/>
            <a:ext cx="37307520" cy="70561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/>
            </a:lvl1pPr>
            <a:lvl2pPr marL="1880577" indent="0" algn="ctr">
              <a:buNone/>
              <a:defRPr/>
            </a:lvl2pPr>
            <a:lvl3pPr marL="3761152" indent="0" algn="ctr">
              <a:buNone/>
              <a:defRPr/>
            </a:lvl3pPr>
            <a:lvl4pPr marL="5641731" indent="0" algn="ctr">
              <a:buNone/>
              <a:defRPr/>
            </a:lvl4pPr>
            <a:lvl5pPr marL="7522307" indent="0" algn="ctr">
              <a:buNone/>
              <a:defRPr/>
            </a:lvl5pPr>
            <a:lvl6pPr marL="9402884" indent="0" algn="ctr">
              <a:buNone/>
              <a:defRPr/>
            </a:lvl6pPr>
            <a:lvl7pPr marL="11283458" indent="0" algn="ctr">
              <a:buNone/>
              <a:defRPr/>
            </a:lvl7pPr>
            <a:lvl8pPr marL="13164038" indent="0" algn="ctr">
              <a:buNone/>
              <a:defRPr/>
            </a:lvl8pPr>
            <a:lvl9pPr marL="1504461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4"/>
            <a:ext cx="37307520" cy="6537962"/>
          </a:xfrm>
        </p:spPr>
        <p:txBody>
          <a:bodyPr anchor="t"/>
          <a:lstStyle>
            <a:lvl1pPr algn="l">
              <a:defRPr sz="16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7"/>
            <a:ext cx="37307520" cy="7200897"/>
          </a:xfrm>
        </p:spPr>
        <p:txBody>
          <a:bodyPr anchor="b"/>
          <a:lstStyle>
            <a:lvl1pPr marL="0" indent="0">
              <a:buNone/>
              <a:defRPr sz="8100"/>
            </a:lvl1pPr>
            <a:lvl2pPr marL="1880577" indent="0">
              <a:buNone/>
              <a:defRPr sz="7300"/>
            </a:lvl2pPr>
            <a:lvl3pPr marL="3761152" indent="0">
              <a:buNone/>
              <a:defRPr sz="6500"/>
            </a:lvl3pPr>
            <a:lvl4pPr marL="5641731" indent="0">
              <a:buNone/>
              <a:defRPr sz="5800"/>
            </a:lvl4pPr>
            <a:lvl5pPr marL="7522307" indent="0">
              <a:buNone/>
              <a:defRPr sz="5800"/>
            </a:lvl5pPr>
            <a:lvl6pPr marL="9402884" indent="0">
              <a:buNone/>
              <a:defRPr sz="5800"/>
            </a:lvl6pPr>
            <a:lvl7pPr marL="11283458" indent="0">
              <a:buNone/>
              <a:defRPr sz="5800"/>
            </a:lvl7pPr>
            <a:lvl8pPr marL="13164038" indent="0">
              <a:buNone/>
              <a:defRPr sz="5800"/>
            </a:lvl8pPr>
            <a:lvl9pPr marL="15044612" indent="0">
              <a:buNone/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28529283" y="0"/>
            <a:ext cx="15384777" cy="329184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244671"/>
              </a:gs>
            </a:gsLst>
            <a:lin ang="51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5" y="30723843"/>
            <a:ext cx="43936920" cy="224028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0" y="1463040"/>
            <a:ext cx="24140160" cy="5486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7" descr="csusb_logo_3-full-1line_w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241280" y="30723848"/>
            <a:ext cx="23408640" cy="191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291840" y="8046720"/>
            <a:ext cx="24140160" cy="20116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30150889" y="12152492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29902181" y="21735913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29500901" y="3292937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3" y="0"/>
            <a:ext cx="43914057" cy="329184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244671"/>
              </a:gs>
            </a:gsLst>
            <a:lin ang="51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5" y="30723843"/>
            <a:ext cx="43936920" cy="224028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0" y="1463040"/>
            <a:ext cx="24140160" cy="5486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7" descr="csusb_logo_3-full-1line_w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241280" y="30723848"/>
            <a:ext cx="23408640" cy="191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291840" y="8046720"/>
            <a:ext cx="24140160" cy="201168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30150889" y="12152492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29902181" y="21735913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29500901" y="3292937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1840" y="8046724"/>
            <a:ext cx="18288000" cy="10081264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8046724"/>
            <a:ext cx="18288000" cy="10081264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5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2" y="7368545"/>
            <a:ext cx="19392902" cy="3070857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77" indent="0">
              <a:buNone/>
              <a:defRPr sz="8100" b="1"/>
            </a:lvl2pPr>
            <a:lvl3pPr marL="3761152" indent="0">
              <a:buNone/>
              <a:defRPr sz="7300" b="1"/>
            </a:lvl3pPr>
            <a:lvl4pPr marL="5641731" indent="0">
              <a:buNone/>
              <a:defRPr sz="6500" b="1"/>
            </a:lvl4pPr>
            <a:lvl5pPr marL="7522307" indent="0">
              <a:buNone/>
              <a:defRPr sz="6500" b="1"/>
            </a:lvl5pPr>
            <a:lvl6pPr marL="9402884" indent="0">
              <a:buNone/>
              <a:defRPr sz="6500" b="1"/>
            </a:lvl6pPr>
            <a:lvl7pPr marL="11283458" indent="0">
              <a:buNone/>
              <a:defRPr sz="6500" b="1"/>
            </a:lvl7pPr>
            <a:lvl8pPr marL="13164038" indent="0">
              <a:buNone/>
              <a:defRPr sz="6500" b="1"/>
            </a:lvl8pPr>
            <a:lvl9pPr marL="15044612" indent="0">
              <a:buNone/>
              <a:defRPr sz="6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2" y="10439403"/>
            <a:ext cx="19392902" cy="18966185"/>
          </a:xfrm>
        </p:spPr>
        <p:txBody>
          <a:bodyPr/>
          <a:lstStyle>
            <a:lvl1pPr>
              <a:defRPr sz="99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5" y="7368545"/>
            <a:ext cx="19400519" cy="3070857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77" indent="0">
              <a:buNone/>
              <a:defRPr sz="8100" b="1"/>
            </a:lvl2pPr>
            <a:lvl3pPr marL="3761152" indent="0">
              <a:buNone/>
              <a:defRPr sz="7300" b="1"/>
            </a:lvl3pPr>
            <a:lvl4pPr marL="5641731" indent="0">
              <a:buNone/>
              <a:defRPr sz="6500" b="1"/>
            </a:lvl4pPr>
            <a:lvl5pPr marL="7522307" indent="0">
              <a:buNone/>
              <a:defRPr sz="6500" b="1"/>
            </a:lvl5pPr>
            <a:lvl6pPr marL="9402884" indent="0">
              <a:buNone/>
              <a:defRPr sz="6500" b="1"/>
            </a:lvl6pPr>
            <a:lvl7pPr marL="11283458" indent="0">
              <a:buNone/>
              <a:defRPr sz="6500" b="1"/>
            </a:lvl7pPr>
            <a:lvl8pPr marL="13164038" indent="0">
              <a:buNone/>
              <a:defRPr sz="6500" b="1"/>
            </a:lvl8pPr>
            <a:lvl9pPr marL="15044612" indent="0">
              <a:buNone/>
              <a:defRPr sz="6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5" y="10439403"/>
            <a:ext cx="19400519" cy="18966185"/>
          </a:xfrm>
        </p:spPr>
        <p:txBody>
          <a:bodyPr/>
          <a:lstStyle>
            <a:lvl1pPr>
              <a:defRPr sz="99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1840" y="1463040"/>
            <a:ext cx="3730752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15" tIns="188058" rIns="376115" bIns="1880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1840" y="8046724"/>
            <a:ext cx="37307520" cy="10081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15" tIns="188058" rIns="376115" bIns="188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5" y="30723843"/>
            <a:ext cx="43936920" cy="224028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9" name="Picture 7" descr="csusb_logo_3-full-1line_w.pdf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10241280" y="30723848"/>
            <a:ext cx="23408640" cy="191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59" r:id="rId2"/>
    <p:sldLayoutId id="2147483761" r:id="rId3"/>
    <p:sldLayoutId id="2147483770" r:id="rId4"/>
    <p:sldLayoutId id="2147483772" r:id="rId5"/>
    <p:sldLayoutId id="2147483760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880577" algn="ctr" rtl="0" fontAlgn="base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6pPr>
      <a:lvl7pPr marL="3761152" algn="ctr" rtl="0" fontAlgn="base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7pPr>
      <a:lvl8pPr marL="5641731" algn="ctr" rtl="0" fontAlgn="base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8pPr>
      <a:lvl9pPr marL="7522307" algn="ctr" rtl="0" fontAlgn="base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1410430" indent="-141043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ebdings" charset="2"/>
        <a:buChar char="&lt;"/>
        <a:defRPr sz="99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536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8100">
          <a:solidFill>
            <a:schemeClr val="tx1"/>
          </a:solidFill>
          <a:latin typeface="+mn-lt"/>
          <a:ea typeface="+mn-ea"/>
        </a:defRPr>
      </a:lvl2pPr>
      <a:lvl3pPr marL="4701442" indent="-940287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6582018" indent="-940287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  <a:ea typeface="+mn-ea"/>
        </a:defRPr>
      </a:lvl4pPr>
      <a:lvl5pPr marL="8462594" indent="-940287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5pPr>
      <a:lvl6pPr marL="10343171" indent="-940287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6pPr>
      <a:lvl7pPr marL="12223747" indent="-940287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7pPr>
      <a:lvl8pPr marL="14104323" indent="-940287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8pPr>
      <a:lvl9pPr marL="15984897" indent="-940287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577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152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641731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2307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402884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3458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4038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4612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-19986" y="32530312"/>
            <a:ext cx="43987386" cy="464288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2362202" y="8229603"/>
            <a:ext cx="39395399" cy="227456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0" tIns="45710" rIns="91420" bIns="45710" numCol="1" rtlCol="0" anchor="t" anchorCtr="0" compatLnSpc="1">
            <a:prstTxWarp prst="textNoShape">
              <a:avLst/>
            </a:prstTxWarp>
          </a:bodyPr>
          <a:lstStyle/>
          <a:p>
            <a:pPr defTabSz="914189"/>
            <a:endParaRPr lang="en-US" sz="110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893704" y="24331042"/>
            <a:ext cx="12898495" cy="56155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0" tIns="45710" rIns="91420" bIns="45710" numCol="3" spcCol="457096" rtlCol="0" anchor="t" anchorCtr="0" compatLnSpc="1">
            <a:prstTxWarp prst="textNoShape">
              <a:avLst/>
            </a:prstTxWarp>
          </a:bodyPr>
          <a:lstStyle/>
          <a:p>
            <a:pPr defTabSz="914189"/>
            <a:endParaRPr lang="en-US" sz="110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30099002" y="25946100"/>
            <a:ext cx="11658600" cy="4229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0" tIns="45710" rIns="91420" bIns="45710" numCol="1" rtlCol="0" anchor="t" anchorCtr="0" compatLnSpc="1">
            <a:prstTxWarp prst="textNoShape">
              <a:avLst/>
            </a:prstTxWarp>
          </a:bodyPr>
          <a:lstStyle/>
          <a:p>
            <a:pPr defTabSz="914189"/>
            <a:endParaRPr lang="en-US" sz="1100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-100514" y="-76200"/>
            <a:ext cx="44144114" cy="567690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 dirty="0">
              <a:solidFill>
                <a:srgbClr val="0066CC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248584" y="876488"/>
            <a:ext cx="42944963" cy="4190620"/>
            <a:chOff x="-272963" y="762380"/>
            <a:chExt cx="42944963" cy="419062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-152051" y="1900649"/>
              <a:ext cx="4860173" cy="1638616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49121" tIns="74559" rIns="149121" bIns="74559" numCol="1" rtlCol="0" anchor="t" anchorCtr="0" compatLnSpc="1">
              <a:prstTxWarp prst="textNoShape">
                <a:avLst/>
              </a:prstTxWarp>
            </a:bodyPr>
            <a:lstStyle/>
            <a:p>
              <a:pPr defTabSz="1491217"/>
              <a:endParaRPr lang="en-US" sz="1900"/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-272963" y="1642465"/>
              <a:ext cx="5115970" cy="1638616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49121" tIns="74559" rIns="149121" bIns="74559" numCol="1" rtlCol="0" anchor="t" anchorCtr="0" compatLnSpc="1">
              <a:prstTxWarp prst="textNoShape">
                <a:avLst/>
              </a:prstTxWarp>
            </a:bodyPr>
            <a:lstStyle/>
            <a:p>
              <a:pPr defTabSz="1491217"/>
              <a:endParaRPr lang="en-US" sz="19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295400" y="762380"/>
              <a:ext cx="41376600" cy="114262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8100" dirty="0">
                  <a:latin typeface="Myriad Pro"/>
                  <a:cs typeface="Myriad Pro"/>
                </a:rPr>
                <a:t>Writing in an Astrophysics/Planetary Science Upper Division Course:  Backwards Design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943600" y="2402302"/>
              <a:ext cx="32004000" cy="255069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6500" dirty="0">
                  <a:latin typeface="Myriad Pro"/>
                  <a:cs typeface="Myriad Pro"/>
                </a:rPr>
                <a:t>Laura Woodney</a:t>
              </a:r>
            </a:p>
            <a:p>
              <a:pPr algn="ctr">
                <a:lnSpc>
                  <a:spcPct val="130000"/>
                </a:lnSpc>
              </a:pPr>
              <a:r>
                <a:rPr lang="en-US" sz="6500" dirty="0">
                  <a:latin typeface="Myriad Pro"/>
                  <a:cs typeface="Myriad Pro"/>
                </a:rPr>
                <a:t>Department of Physics</a:t>
              </a:r>
            </a:p>
          </p:txBody>
        </p:sp>
        <p:pic>
          <p:nvPicPr>
            <p:cNvPr id="32" name="Picture 31" descr="csusb_logo_1-main-w-01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9325" y="1889307"/>
              <a:ext cx="6878695" cy="2948091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EC10B25-6759-0941-B280-250DF5C907F5}"/>
              </a:ext>
            </a:extLst>
          </p:cNvPr>
          <p:cNvSpPr txBox="1"/>
          <p:nvPr/>
        </p:nvSpPr>
        <p:spPr>
          <a:xfrm>
            <a:off x="11658600" y="31557477"/>
            <a:ext cx="3169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Acknowledgements: CSUSB Quarter to Semester Enhanced Pedagogy Funding || NSF IUSE Program #1727086 || The ISSUES-X WI-FLC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8E3324-3E9C-5743-B8BB-05B455B7782F}"/>
              </a:ext>
            </a:extLst>
          </p:cNvPr>
          <p:cNvSpPr txBox="1"/>
          <p:nvPr/>
        </p:nvSpPr>
        <p:spPr>
          <a:xfrm>
            <a:off x="1827434" y="6031473"/>
            <a:ext cx="12657152" cy="2554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“Design [the] last assignment first.  Doing so can help instructors design earlier scaffolding assignments to teach skills needed for the final project….”</a:t>
            </a:r>
          </a:p>
          <a:p>
            <a:pPr algn="ctr"/>
            <a:r>
              <a:rPr lang="en-US" sz="4000" dirty="0">
                <a:solidFill>
                  <a:schemeClr val="tx1"/>
                </a:solidFill>
              </a:rPr>
              <a:t>- Bean,2011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D3CE7E-BD02-4245-BB65-8AC32630B012}"/>
              </a:ext>
            </a:extLst>
          </p:cNvPr>
          <p:cNvSpPr txBox="1"/>
          <p:nvPr/>
        </p:nvSpPr>
        <p:spPr>
          <a:xfrm>
            <a:off x="31521346" y="29111460"/>
            <a:ext cx="119877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References</a:t>
            </a:r>
          </a:p>
          <a:p>
            <a:pPr algn="l"/>
            <a:r>
              <a:rPr lang="en-US" sz="3600" dirty="0">
                <a:solidFill>
                  <a:schemeClr val="tx1"/>
                </a:solidFill>
              </a:rPr>
              <a:t>Bean, J.C. (2011). “Engaging Ideas: The Professor’s Guide to Integrating Writing, Critical Thinking, and Active Learning in the Classroom”. Wiley.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C6F3E6-8893-094A-8C92-1FD0FC6ED7DC}"/>
              </a:ext>
            </a:extLst>
          </p:cNvPr>
          <p:cNvSpPr txBox="1"/>
          <p:nvPr/>
        </p:nvSpPr>
        <p:spPr>
          <a:xfrm>
            <a:off x="844736" y="8904698"/>
            <a:ext cx="14948375" cy="2062103"/>
          </a:xfrm>
          <a:prstGeom prst="rect">
            <a:avLst/>
          </a:prstGeom>
          <a:noFill/>
          <a:ln w="12700" cap="rnd" cmpd="thickThin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Final Project:</a:t>
            </a:r>
          </a:p>
          <a:p>
            <a:pPr algn="ctr"/>
            <a:r>
              <a:rPr lang="en-US" sz="4000" dirty="0">
                <a:solidFill>
                  <a:schemeClr val="tx1"/>
                </a:solidFill>
              </a:rPr>
              <a:t>A peer reviewed, National Science Foundation style proposal to study a topic in Astrophysics/Planetary Science.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1DD7129-695F-8640-A660-315CFEAF7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309810"/>
              </p:ext>
            </p:extLst>
          </p:nvPr>
        </p:nvGraphicFramePr>
        <p:xfrm>
          <a:off x="32127801" y="7693004"/>
          <a:ext cx="9678768" cy="64215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9692">
                  <a:extLst>
                    <a:ext uri="{9D8B030D-6E8A-4147-A177-3AD203B41FA5}">
                      <a16:colId xmlns:a16="http://schemas.microsoft.com/office/drawing/2014/main" val="2362032972"/>
                    </a:ext>
                  </a:extLst>
                </a:gridCol>
                <a:gridCol w="2419692">
                  <a:extLst>
                    <a:ext uri="{9D8B030D-6E8A-4147-A177-3AD203B41FA5}">
                      <a16:colId xmlns:a16="http://schemas.microsoft.com/office/drawing/2014/main" val="18093442"/>
                    </a:ext>
                  </a:extLst>
                </a:gridCol>
                <a:gridCol w="2419692">
                  <a:extLst>
                    <a:ext uri="{9D8B030D-6E8A-4147-A177-3AD203B41FA5}">
                      <a16:colId xmlns:a16="http://schemas.microsoft.com/office/drawing/2014/main" val="3673995846"/>
                    </a:ext>
                  </a:extLst>
                </a:gridCol>
                <a:gridCol w="2419692">
                  <a:extLst>
                    <a:ext uri="{9D8B030D-6E8A-4147-A177-3AD203B41FA5}">
                      <a16:colId xmlns:a16="http://schemas.microsoft.com/office/drawing/2014/main" val="2141755103"/>
                    </a:ext>
                  </a:extLst>
                </a:gridCol>
              </a:tblGrid>
              <a:tr h="107822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Source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805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Reference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805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Reference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805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Reference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963528"/>
                  </a:ext>
                </a:extLst>
              </a:tr>
              <a:tr h="168577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Reference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In Each Cell: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805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How does each source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1913288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defTabSz="18805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Reference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How did they contribute 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805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relate to each other?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6293893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ctr" defTabSz="18805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Reference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different parts of the review?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92845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EDFE33D-7245-2E47-B918-99519AF03EDD}"/>
              </a:ext>
            </a:extLst>
          </p:cNvPr>
          <p:cNvSpPr txBox="1"/>
          <p:nvPr/>
        </p:nvSpPr>
        <p:spPr>
          <a:xfrm>
            <a:off x="16981100" y="5924065"/>
            <a:ext cx="13609903" cy="27299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Assignment 2: Journal Club</a:t>
            </a:r>
          </a:p>
          <a:p>
            <a:pPr algn="l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LO Process of Science, Reading Critically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Homework: </a:t>
            </a:r>
            <a:r>
              <a:rPr lang="en-US" sz="4000" dirty="0">
                <a:solidFill>
                  <a:schemeClr val="tx1"/>
                </a:solidFill>
              </a:rPr>
              <a:t>Students are given a paper that was later disproved plus one of the papers that showed the earlier work was incorrect to annotate and write summaries of.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In Class: </a:t>
            </a:r>
            <a:r>
              <a:rPr lang="en-US" sz="4000" dirty="0">
                <a:solidFill>
                  <a:schemeClr val="tx1"/>
                </a:solidFill>
              </a:rPr>
              <a:t>discussion of papers and process of science that led to the later disproving of the finding.  Could the second paper be disproved some day? </a:t>
            </a:r>
            <a:r>
              <a:rPr lang="en-US" sz="4000" b="1" dirty="0">
                <a:solidFill>
                  <a:schemeClr val="tx1"/>
                </a:solidFill>
              </a:rPr>
              <a:t>Journaling</a:t>
            </a:r>
            <a:r>
              <a:rPr lang="en-US" sz="4000" dirty="0">
                <a:solidFill>
                  <a:schemeClr val="tx1"/>
                </a:solidFill>
              </a:rPr>
              <a:t> – what did they learn about the process of science?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Assignment 3: Journal Club 2</a:t>
            </a:r>
          </a:p>
          <a:p>
            <a:pPr algn="l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LO Integrating Sources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Homework: </a:t>
            </a:r>
            <a:r>
              <a:rPr lang="en-US" sz="4000" dirty="0">
                <a:solidFill>
                  <a:schemeClr val="tx1"/>
                </a:solidFill>
              </a:rPr>
              <a:t>Annotate a Review article that uses the papers in homework 1 (Abstract Removed)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In Class</a:t>
            </a:r>
            <a:r>
              <a:rPr lang="en-US" sz="4000" dirty="0">
                <a:solidFill>
                  <a:schemeClr val="tx1"/>
                </a:solidFill>
              </a:rPr>
              <a:t>: Students </a:t>
            </a:r>
            <a:r>
              <a:rPr lang="en-US" sz="4000" b="1" dirty="0">
                <a:solidFill>
                  <a:schemeClr val="tx1"/>
                </a:solidFill>
              </a:rPr>
              <a:t>jigsaw</a:t>
            </a:r>
            <a:r>
              <a:rPr lang="en-US" sz="4000" dirty="0">
                <a:solidFill>
                  <a:schemeClr val="tx1"/>
                </a:solidFill>
              </a:rPr>
              <a:t> in groups to produce a table of how each paper connects to the review and to each other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In Class: </a:t>
            </a:r>
            <a:r>
              <a:rPr lang="en-US" sz="4000" dirty="0">
                <a:solidFill>
                  <a:schemeClr val="tx1"/>
                </a:solidFill>
              </a:rPr>
              <a:t>Each group writes an Abstract for the review article, original abstract is given.  Class discussion on similarities, differences, what makes a good abstract?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tx1"/>
              </a:solidFill>
            </a:endParaRPr>
          </a:p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Assignment 4: Review a Grant</a:t>
            </a:r>
          </a:p>
          <a:p>
            <a:pPr algn="l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LO Critiquing Work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Homework:</a:t>
            </a:r>
            <a:r>
              <a:rPr lang="en-US" sz="4000" dirty="0">
                <a:solidFill>
                  <a:schemeClr val="tx1"/>
                </a:solidFill>
              </a:rPr>
              <a:t> Read and annotate the Grant proposal.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In Class: </a:t>
            </a:r>
            <a:r>
              <a:rPr lang="en-US" sz="4000" dirty="0">
                <a:solidFill>
                  <a:schemeClr val="tx1"/>
                </a:solidFill>
              </a:rPr>
              <a:t>Discussion and </a:t>
            </a:r>
            <a:r>
              <a:rPr lang="en-US" sz="4000" b="1" dirty="0">
                <a:solidFill>
                  <a:schemeClr val="tx1"/>
                </a:solidFill>
              </a:rPr>
              <a:t>class creates a rubric </a:t>
            </a:r>
            <a:r>
              <a:rPr lang="en-US" sz="4000" dirty="0">
                <a:solidFill>
                  <a:schemeClr val="tx1"/>
                </a:solidFill>
              </a:rPr>
              <a:t>to rate the proposal</a:t>
            </a:r>
          </a:p>
          <a:p>
            <a:pPr algn="l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Assignment 5: Literature Review and Hypothesis formulation</a:t>
            </a:r>
          </a:p>
          <a:p>
            <a:pPr algn="l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LO Identify and Create a Hypothesis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In Class: </a:t>
            </a:r>
            <a:r>
              <a:rPr lang="en-US" sz="4000" dirty="0">
                <a:solidFill>
                  <a:schemeClr val="tx1"/>
                </a:solidFill>
              </a:rPr>
              <a:t>methods for Astronomy lit review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Homework: </a:t>
            </a:r>
            <a:r>
              <a:rPr lang="en-US" sz="4000" dirty="0">
                <a:solidFill>
                  <a:schemeClr val="tx1"/>
                </a:solidFill>
              </a:rPr>
              <a:t>Broad review, identify hypothesis, upon instructor approval write methods section.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In Class</a:t>
            </a:r>
            <a:r>
              <a:rPr lang="en-US" sz="4000" dirty="0">
                <a:solidFill>
                  <a:schemeClr val="tx1"/>
                </a:solidFill>
              </a:rPr>
              <a:t>: Use rubric for in-class peer review. Small groups all review a set of papers, compare and contrast their reviews. </a:t>
            </a:r>
            <a:r>
              <a:rPr lang="en-US" sz="4000" b="1" dirty="0">
                <a:solidFill>
                  <a:schemeClr val="tx1"/>
                </a:solidFill>
              </a:rPr>
              <a:t>Group write </a:t>
            </a:r>
            <a:r>
              <a:rPr lang="en-US" sz="4000" dirty="0">
                <a:solidFill>
                  <a:schemeClr val="tx1"/>
                </a:solidFill>
              </a:rPr>
              <a:t>– advice for doing a good review.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Homework:</a:t>
            </a:r>
            <a:r>
              <a:rPr lang="en-US" sz="4000" dirty="0">
                <a:solidFill>
                  <a:schemeClr val="tx1"/>
                </a:solidFill>
              </a:rPr>
              <a:t> Write Science background and revise after peer review  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AEC910-EA42-1643-A823-2A76D33187D1}"/>
              </a:ext>
            </a:extLst>
          </p:cNvPr>
          <p:cNvSpPr txBox="1"/>
          <p:nvPr/>
        </p:nvSpPr>
        <p:spPr>
          <a:xfrm>
            <a:off x="32122325" y="6026793"/>
            <a:ext cx="91603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Jigsaw Table for Assignment 3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Deconstructing the Sources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D0EF47-A560-9542-B8AC-15A3326DDC3B}"/>
              </a:ext>
            </a:extLst>
          </p:cNvPr>
          <p:cNvSpPr txBox="1"/>
          <p:nvPr/>
        </p:nvSpPr>
        <p:spPr>
          <a:xfrm>
            <a:off x="1007649" y="25652817"/>
            <a:ext cx="1478546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Assignment 1: Annotate a Paper</a:t>
            </a:r>
          </a:p>
          <a:p>
            <a:pPr algn="l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LO How to read a paper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In Class:</a:t>
            </a:r>
            <a:r>
              <a:rPr lang="en-US" sz="4000" dirty="0">
                <a:solidFill>
                  <a:schemeClr val="tx1"/>
                </a:solidFill>
              </a:rPr>
              <a:t> Instructor provides an annotated paper and leads class discussion on structure and notes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Homework:</a:t>
            </a:r>
            <a:r>
              <a:rPr lang="en-US" sz="4000" dirty="0">
                <a:solidFill>
                  <a:schemeClr val="tx1"/>
                </a:solidFill>
              </a:rPr>
              <a:t> each student annotates a paper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In Class: </a:t>
            </a:r>
            <a:r>
              <a:rPr lang="en-US" sz="4000" dirty="0">
                <a:solidFill>
                  <a:schemeClr val="tx1"/>
                </a:solidFill>
              </a:rPr>
              <a:t>Groups assigned same paper discuss their similarities and differences. Produce a </a:t>
            </a:r>
            <a:r>
              <a:rPr lang="en-US" sz="4000" b="1" dirty="0">
                <a:solidFill>
                  <a:schemeClr val="tx1"/>
                </a:solidFill>
              </a:rPr>
              <a:t>group write </a:t>
            </a:r>
            <a:r>
              <a:rPr lang="en-US" sz="4000" dirty="0">
                <a:solidFill>
                  <a:schemeClr val="tx1"/>
                </a:solidFill>
              </a:rPr>
              <a:t>summarizing the main findings of the paper, and how the group reached their conclusions.  Each group shares this with the class</a:t>
            </a:r>
          </a:p>
          <a:p>
            <a:pPr algn="l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640C5B-20FF-3940-AF05-1D867AABD21F}"/>
              </a:ext>
            </a:extLst>
          </p:cNvPr>
          <p:cNvSpPr txBox="1"/>
          <p:nvPr/>
        </p:nvSpPr>
        <p:spPr>
          <a:xfrm>
            <a:off x="31329086" y="14564218"/>
            <a:ext cx="11378179" cy="1474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Assignment 6: Blog/Pop Article</a:t>
            </a:r>
          </a:p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LO Deepening Understanding through explaining in simple language</a:t>
            </a:r>
          </a:p>
          <a:p>
            <a:pPr algn="l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LO Science Communication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Homework: </a:t>
            </a:r>
            <a:r>
              <a:rPr lang="en-US" sz="4000" dirty="0">
                <a:solidFill>
                  <a:schemeClr val="tx1"/>
                </a:solidFill>
              </a:rPr>
              <a:t>create a blog/pop article on the science for </a:t>
            </a:r>
            <a:r>
              <a:rPr lang="en-US" sz="4000" b="1" dirty="0">
                <a:solidFill>
                  <a:schemeClr val="tx1"/>
                </a:solidFill>
              </a:rPr>
              <a:t>peer evaluation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Assignment 7: Broader Impacts</a:t>
            </a:r>
          </a:p>
          <a:p>
            <a:pPr algn="l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LO Role of Science in Society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In class: discussion of BI sections from multiple proposals.  What does NSF mean by this?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Homework: Write and Revise BI section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Assignment 8: Review Panel</a:t>
            </a:r>
          </a:p>
          <a:p>
            <a:pPr algn="l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LO Critiquing and Writing as a Professional Scientist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Students submit their proposals to review. Panels are formed for double-blind review.  Class Rubric is used.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Students revise and resubmit proposals based on feedback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063BACF-BD23-A04F-AE5D-F7719F511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671682"/>
              </p:ext>
            </p:extLst>
          </p:nvPr>
        </p:nvGraphicFramePr>
        <p:xfrm>
          <a:off x="986303" y="11165577"/>
          <a:ext cx="14785463" cy="14066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5749">
                  <a:extLst>
                    <a:ext uri="{9D8B030D-6E8A-4147-A177-3AD203B41FA5}">
                      <a16:colId xmlns:a16="http://schemas.microsoft.com/office/drawing/2014/main" val="2171402878"/>
                    </a:ext>
                  </a:extLst>
                </a:gridCol>
                <a:gridCol w="1001099">
                  <a:extLst>
                    <a:ext uri="{9D8B030D-6E8A-4147-A177-3AD203B41FA5}">
                      <a16:colId xmlns:a16="http://schemas.microsoft.com/office/drawing/2014/main" val="82378112"/>
                    </a:ext>
                  </a:extLst>
                </a:gridCol>
                <a:gridCol w="12598615">
                  <a:extLst>
                    <a:ext uri="{9D8B030D-6E8A-4147-A177-3AD203B41FA5}">
                      <a16:colId xmlns:a16="http://schemas.microsoft.com/office/drawing/2014/main" val="1678348287"/>
                    </a:ext>
                  </a:extLst>
                </a:gridCol>
              </a:tblGrid>
              <a:tr h="1406089">
                <a:tc gridSpan="3">
                  <a:txBody>
                    <a:bodyPr/>
                    <a:lstStyle/>
                    <a:p>
                      <a:pPr algn="ctr"/>
                      <a:r>
                        <a:rPr lang="en-US" sz="4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Step 1: Identify the Student Challenges to Success on the Final Project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054275"/>
                  </a:ext>
                </a:extLst>
              </a:tr>
              <a:tr h="1171741">
                <a:tc rowSpan="4"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4000" dirty="0"/>
                        <a:t>Determining the appropriate sources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165276"/>
                  </a:ext>
                </a:extLst>
              </a:tr>
              <a:tr h="1171741">
                <a:tc vMerge="1">
                  <a:txBody>
                    <a:bodyPr/>
                    <a:lstStyle/>
                    <a:p>
                      <a:endParaRPr 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How to find them?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913741"/>
                  </a:ext>
                </a:extLst>
              </a:tr>
              <a:tr h="1171741">
                <a:tc vMerge="1">
                  <a:txBody>
                    <a:bodyPr/>
                    <a:lstStyle/>
                    <a:p>
                      <a:endParaRPr 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How to read them?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083821"/>
                  </a:ext>
                </a:extLst>
              </a:tr>
              <a:tr h="1171741">
                <a:tc vMerge="1">
                  <a:txBody>
                    <a:bodyPr/>
                    <a:lstStyle/>
                    <a:p>
                      <a:endParaRPr 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When and how to cite a reference?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919158"/>
                  </a:ext>
                </a:extLst>
              </a:tr>
              <a:tr h="1171741">
                <a:tc rowSpan="4"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B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4000" dirty="0"/>
                        <a:t>What is appropriate for each section?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840056"/>
                  </a:ext>
                </a:extLst>
              </a:tr>
              <a:tr h="1171741">
                <a:tc vMerge="1">
                  <a:txBody>
                    <a:bodyPr/>
                    <a:lstStyle/>
                    <a:p>
                      <a:endParaRPr 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What goes in each section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524449"/>
                  </a:ext>
                </a:extLst>
              </a:tr>
              <a:tr h="1171741">
                <a:tc vMerge="1">
                  <a:txBody>
                    <a:bodyPr/>
                    <a:lstStyle/>
                    <a:p>
                      <a:endParaRPr 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How should it be formatted?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47395"/>
                  </a:ext>
                </a:extLst>
              </a:tr>
              <a:tr h="1584042">
                <a:tc vMerge="1">
                  <a:txBody>
                    <a:bodyPr/>
                    <a:lstStyle/>
                    <a:p>
                      <a:endParaRPr 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How should material from multiple sources be integrated?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964330"/>
                  </a:ext>
                </a:extLst>
              </a:tr>
              <a:tr h="1171741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C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3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36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How to give critical but constructive advice to peers?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3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17796"/>
                  </a:ext>
                </a:extLst>
              </a:tr>
              <a:tr h="11717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4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Step 2: What Assignments Will Address These Student Challenges?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4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031916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CA37DF22-A739-424B-B22F-BDC08FC34844}"/>
              </a:ext>
            </a:extLst>
          </p:cNvPr>
          <p:cNvSpPr txBox="1"/>
          <p:nvPr/>
        </p:nvSpPr>
        <p:spPr>
          <a:xfrm>
            <a:off x="11087100" y="25863523"/>
            <a:ext cx="1143000" cy="830997"/>
          </a:xfrm>
          <a:prstGeom prst="rect">
            <a:avLst/>
          </a:prstGeom>
          <a:solidFill>
            <a:schemeClr val="accent3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A.2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8EC07B-CB6D-0D4E-83D2-47E9B0428EFD}"/>
              </a:ext>
            </a:extLst>
          </p:cNvPr>
          <p:cNvSpPr txBox="1">
            <a:spLocks/>
          </p:cNvSpPr>
          <p:nvPr/>
        </p:nvSpPr>
        <p:spPr>
          <a:xfrm>
            <a:off x="27604884" y="6661335"/>
            <a:ext cx="1143000" cy="830997"/>
          </a:xfrm>
          <a:prstGeom prst="rect">
            <a:avLst/>
          </a:prstGeom>
          <a:solidFill>
            <a:schemeClr val="accent3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A.2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098E4A1-1379-204F-A3E8-ECA549DD69CC}"/>
              </a:ext>
            </a:extLst>
          </p:cNvPr>
          <p:cNvSpPr txBox="1"/>
          <p:nvPr/>
        </p:nvSpPr>
        <p:spPr>
          <a:xfrm>
            <a:off x="26639981" y="12983750"/>
            <a:ext cx="1143263" cy="830997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A.3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0A3C8DB-B937-414B-B243-5F61C929E327}"/>
              </a:ext>
            </a:extLst>
          </p:cNvPr>
          <p:cNvSpPr txBox="1"/>
          <p:nvPr/>
        </p:nvSpPr>
        <p:spPr>
          <a:xfrm>
            <a:off x="29159143" y="12983747"/>
            <a:ext cx="1143263" cy="83099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B.6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080BD5D-7E4E-234B-BF63-0FD59A2CDFA4}"/>
              </a:ext>
            </a:extLst>
          </p:cNvPr>
          <p:cNvSpPr txBox="1"/>
          <p:nvPr/>
        </p:nvSpPr>
        <p:spPr>
          <a:xfrm>
            <a:off x="12429343" y="25863523"/>
            <a:ext cx="1143263" cy="830997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B.4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B8125C-DAE1-FC4E-B46F-8DD810C0389C}"/>
              </a:ext>
            </a:extLst>
          </p:cNvPr>
          <p:cNvSpPr txBox="1"/>
          <p:nvPr/>
        </p:nvSpPr>
        <p:spPr>
          <a:xfrm>
            <a:off x="27886529" y="12983748"/>
            <a:ext cx="1143263" cy="830997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B.4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BF44553-F2CA-B240-8F43-C2A86E71B484}"/>
              </a:ext>
            </a:extLst>
          </p:cNvPr>
          <p:cNvSpPr txBox="1"/>
          <p:nvPr/>
        </p:nvSpPr>
        <p:spPr>
          <a:xfrm>
            <a:off x="26364937" y="20154301"/>
            <a:ext cx="1143263" cy="830997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B.5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CCC07F1-5E72-394F-9078-CFB73ADFC416}"/>
              </a:ext>
            </a:extLst>
          </p:cNvPr>
          <p:cNvSpPr txBox="1"/>
          <p:nvPr/>
        </p:nvSpPr>
        <p:spPr>
          <a:xfrm>
            <a:off x="27719491" y="20154301"/>
            <a:ext cx="1143262" cy="830997"/>
          </a:xfrm>
          <a:prstGeom prst="rect">
            <a:avLst/>
          </a:prstGeom>
          <a:solidFill>
            <a:srgbClr val="F2D362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C.7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E8BF9E6-1AAA-2D4E-9A62-FC98428DD02F}"/>
              </a:ext>
            </a:extLst>
          </p:cNvPr>
          <p:cNvSpPr txBox="1"/>
          <p:nvPr/>
        </p:nvSpPr>
        <p:spPr>
          <a:xfrm>
            <a:off x="26639981" y="24835454"/>
            <a:ext cx="1143263" cy="830997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A.1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AC1046D-EFA6-DD4B-ADFE-E6933A33FB5D}"/>
              </a:ext>
            </a:extLst>
          </p:cNvPr>
          <p:cNvSpPr txBox="1"/>
          <p:nvPr/>
        </p:nvSpPr>
        <p:spPr>
          <a:xfrm>
            <a:off x="28064529" y="24817008"/>
            <a:ext cx="1143262" cy="830997"/>
          </a:xfrm>
          <a:prstGeom prst="rect">
            <a:avLst/>
          </a:prstGeom>
          <a:solidFill>
            <a:srgbClr val="F2D362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C.7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3DF20BA-480A-C74A-B544-C31649BEC7DB}"/>
              </a:ext>
            </a:extLst>
          </p:cNvPr>
          <p:cNvSpPr txBox="1"/>
          <p:nvPr/>
        </p:nvSpPr>
        <p:spPr>
          <a:xfrm>
            <a:off x="41079509" y="19573955"/>
            <a:ext cx="1143263" cy="830997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B.4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B830D6A7-9C3E-6449-AAA5-BDEC57F4D5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43175" y="2476141"/>
            <a:ext cx="4866615" cy="22710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SUSB">
      <a:dk1>
        <a:sysClr val="windowText" lastClr="000000"/>
      </a:dk1>
      <a:lt1>
        <a:sysClr val="window" lastClr="FFFFFF"/>
      </a:lt1>
      <a:dk2>
        <a:srgbClr val="00375F"/>
      </a:dk2>
      <a:lt2>
        <a:srgbClr val="EEECE1"/>
      </a:lt2>
      <a:accent1>
        <a:srgbClr val="0058B3"/>
      </a:accent1>
      <a:accent2>
        <a:srgbClr val="8C0E1E"/>
      </a:accent2>
      <a:accent3>
        <a:srgbClr val="61B035"/>
      </a:accent3>
      <a:accent4>
        <a:srgbClr val="E47C23"/>
      </a:accent4>
      <a:accent5>
        <a:srgbClr val="219ED0"/>
      </a:accent5>
      <a:accent6>
        <a:srgbClr val="006A2F"/>
      </a:accent6>
      <a:hlink>
        <a:srgbClr val="002B8A"/>
      </a:hlink>
      <a:folHlink>
        <a:srgbClr val="00247A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4652</TotalTime>
  <Words>756</Words>
  <Application>Microsoft Macintosh PowerPoint</Application>
  <PresentationFormat>Custom</PresentationFormat>
  <Paragraphs>99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Webdings</vt:lpstr>
      <vt:lpstr>Blank Presentation</vt:lpstr>
      <vt:lpstr>PowerPoint Presentation</vt:lpstr>
    </vt:vector>
  </TitlesOfParts>
  <Company>Public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 Affairs</dc:creator>
  <cp:lastModifiedBy>L M</cp:lastModifiedBy>
  <cp:revision>395</cp:revision>
  <cp:lastPrinted>2013-08-01T21:27:40Z</cp:lastPrinted>
  <dcterms:created xsi:type="dcterms:W3CDTF">2014-01-06T17:52:42Z</dcterms:created>
  <dcterms:modified xsi:type="dcterms:W3CDTF">2020-02-29T06:49:08Z</dcterms:modified>
</cp:coreProperties>
</file>