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32918400"/>
  <p:notesSz cx="6858000" cy="93138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987" autoAdjust="0"/>
    <p:restoredTop sz="94660"/>
  </p:normalViewPr>
  <p:slideViewPr>
    <p:cSldViewPr snapToGrid="0">
      <p:cViewPr>
        <p:scale>
          <a:sx n="20" d="100"/>
          <a:sy n="20" d="100"/>
        </p:scale>
        <p:origin x="-2046" y="-408"/>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smtClean="0"/>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FF71F1A-E439-4C48-AC3F-F8C1F85C972D}" type="datetimeFigureOut">
              <a:rPr lang="en-US" smtClean="0"/>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2CA32-F3AE-4821-86DF-F96FADF06351}" type="slidenum">
              <a:rPr lang="en-US" smtClean="0"/>
              <a:t>‹#›</a:t>
            </a:fld>
            <a:endParaRPr lang="en-US"/>
          </a:p>
        </p:txBody>
      </p:sp>
    </p:spTree>
    <p:extLst>
      <p:ext uri="{BB962C8B-B14F-4D97-AF65-F5344CB8AC3E}">
        <p14:creationId xmlns:p14="http://schemas.microsoft.com/office/powerpoint/2010/main" val="1763397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F71F1A-E439-4C48-AC3F-F8C1F85C972D}" type="datetimeFigureOut">
              <a:rPr lang="en-US" smtClean="0"/>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2CA32-F3AE-4821-86DF-F96FADF06351}" type="slidenum">
              <a:rPr lang="en-US" smtClean="0"/>
              <a:t>‹#›</a:t>
            </a:fld>
            <a:endParaRPr lang="en-US"/>
          </a:p>
        </p:txBody>
      </p:sp>
    </p:spTree>
    <p:extLst>
      <p:ext uri="{BB962C8B-B14F-4D97-AF65-F5344CB8AC3E}">
        <p14:creationId xmlns:p14="http://schemas.microsoft.com/office/powerpoint/2010/main" val="1723882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F71F1A-E439-4C48-AC3F-F8C1F85C972D}" type="datetimeFigureOut">
              <a:rPr lang="en-US" smtClean="0"/>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2CA32-F3AE-4821-86DF-F96FADF06351}" type="slidenum">
              <a:rPr lang="en-US" smtClean="0"/>
              <a:t>‹#›</a:t>
            </a:fld>
            <a:endParaRPr lang="en-US"/>
          </a:p>
        </p:txBody>
      </p:sp>
    </p:spTree>
    <p:extLst>
      <p:ext uri="{BB962C8B-B14F-4D97-AF65-F5344CB8AC3E}">
        <p14:creationId xmlns:p14="http://schemas.microsoft.com/office/powerpoint/2010/main" val="4142510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F71F1A-E439-4C48-AC3F-F8C1F85C972D}" type="datetimeFigureOut">
              <a:rPr lang="en-US" smtClean="0"/>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2CA32-F3AE-4821-86DF-F96FADF06351}" type="slidenum">
              <a:rPr lang="en-US" smtClean="0"/>
              <a:t>‹#›</a:t>
            </a:fld>
            <a:endParaRPr lang="en-US"/>
          </a:p>
        </p:txBody>
      </p:sp>
    </p:spTree>
    <p:extLst>
      <p:ext uri="{BB962C8B-B14F-4D97-AF65-F5344CB8AC3E}">
        <p14:creationId xmlns:p14="http://schemas.microsoft.com/office/powerpoint/2010/main" val="1382827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smtClean="0"/>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FF71F1A-E439-4C48-AC3F-F8C1F85C972D}" type="datetimeFigureOut">
              <a:rPr lang="en-US" smtClean="0"/>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2CA32-F3AE-4821-86DF-F96FADF06351}" type="slidenum">
              <a:rPr lang="en-US" smtClean="0"/>
              <a:t>‹#›</a:t>
            </a:fld>
            <a:endParaRPr lang="en-US"/>
          </a:p>
        </p:txBody>
      </p:sp>
    </p:spTree>
    <p:extLst>
      <p:ext uri="{BB962C8B-B14F-4D97-AF65-F5344CB8AC3E}">
        <p14:creationId xmlns:p14="http://schemas.microsoft.com/office/powerpoint/2010/main" val="3995525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FF71F1A-E439-4C48-AC3F-F8C1F85C972D}" type="datetimeFigureOut">
              <a:rPr lang="en-US" smtClean="0"/>
              <a:t>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32CA32-F3AE-4821-86DF-F96FADF06351}" type="slidenum">
              <a:rPr lang="en-US" smtClean="0"/>
              <a:t>‹#›</a:t>
            </a:fld>
            <a:endParaRPr lang="en-US"/>
          </a:p>
        </p:txBody>
      </p:sp>
    </p:spTree>
    <p:extLst>
      <p:ext uri="{BB962C8B-B14F-4D97-AF65-F5344CB8AC3E}">
        <p14:creationId xmlns:p14="http://schemas.microsoft.com/office/powerpoint/2010/main" val="939766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FF71F1A-E439-4C48-AC3F-F8C1F85C972D}" type="datetimeFigureOut">
              <a:rPr lang="en-US" smtClean="0"/>
              <a:t>2/13/2020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32CA32-F3AE-4821-86DF-F96FADF06351}" type="slidenum">
              <a:rPr lang="en-US" smtClean="0"/>
              <a:t>‹#›</a:t>
            </a:fld>
            <a:endParaRPr lang="en-US"/>
          </a:p>
        </p:txBody>
      </p:sp>
    </p:spTree>
    <p:extLst>
      <p:ext uri="{BB962C8B-B14F-4D97-AF65-F5344CB8AC3E}">
        <p14:creationId xmlns:p14="http://schemas.microsoft.com/office/powerpoint/2010/main" val="343045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FF71F1A-E439-4C48-AC3F-F8C1F85C972D}" type="datetimeFigureOut">
              <a:rPr lang="en-US" smtClean="0"/>
              <a:t>2/13/2020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32CA32-F3AE-4821-86DF-F96FADF06351}" type="slidenum">
              <a:rPr lang="en-US" smtClean="0"/>
              <a:t>‹#›</a:t>
            </a:fld>
            <a:endParaRPr lang="en-US"/>
          </a:p>
        </p:txBody>
      </p:sp>
    </p:spTree>
    <p:extLst>
      <p:ext uri="{BB962C8B-B14F-4D97-AF65-F5344CB8AC3E}">
        <p14:creationId xmlns:p14="http://schemas.microsoft.com/office/powerpoint/2010/main" val="1907373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F71F1A-E439-4C48-AC3F-F8C1F85C972D}" type="datetimeFigureOut">
              <a:rPr lang="en-US" smtClean="0"/>
              <a:t>2/13/2020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32CA32-F3AE-4821-86DF-F96FADF06351}" type="slidenum">
              <a:rPr lang="en-US" smtClean="0"/>
              <a:t>‹#›</a:t>
            </a:fld>
            <a:endParaRPr lang="en-US"/>
          </a:p>
        </p:txBody>
      </p:sp>
    </p:spTree>
    <p:extLst>
      <p:ext uri="{BB962C8B-B14F-4D97-AF65-F5344CB8AC3E}">
        <p14:creationId xmlns:p14="http://schemas.microsoft.com/office/powerpoint/2010/main" val="48896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Edit Master text styles</a:t>
            </a:r>
          </a:p>
        </p:txBody>
      </p:sp>
      <p:sp>
        <p:nvSpPr>
          <p:cNvPr id="5" name="Date Placeholder 4"/>
          <p:cNvSpPr>
            <a:spLocks noGrp="1"/>
          </p:cNvSpPr>
          <p:nvPr>
            <p:ph type="dt" sz="half" idx="10"/>
          </p:nvPr>
        </p:nvSpPr>
        <p:spPr/>
        <p:txBody>
          <a:bodyPr/>
          <a:lstStyle/>
          <a:p>
            <a:fld id="{BFF71F1A-E439-4C48-AC3F-F8C1F85C972D}" type="datetimeFigureOut">
              <a:rPr lang="en-US" smtClean="0"/>
              <a:t>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32CA32-F3AE-4821-86DF-F96FADF06351}" type="slidenum">
              <a:rPr lang="en-US" smtClean="0"/>
              <a:t>‹#›</a:t>
            </a:fld>
            <a:endParaRPr lang="en-US"/>
          </a:p>
        </p:txBody>
      </p:sp>
    </p:spTree>
    <p:extLst>
      <p:ext uri="{BB962C8B-B14F-4D97-AF65-F5344CB8AC3E}">
        <p14:creationId xmlns:p14="http://schemas.microsoft.com/office/powerpoint/2010/main" val="2769133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smtClean="0"/>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Edit Master text styles</a:t>
            </a:r>
          </a:p>
        </p:txBody>
      </p:sp>
      <p:sp>
        <p:nvSpPr>
          <p:cNvPr id="5" name="Date Placeholder 4"/>
          <p:cNvSpPr>
            <a:spLocks noGrp="1"/>
          </p:cNvSpPr>
          <p:nvPr>
            <p:ph type="dt" sz="half" idx="10"/>
          </p:nvPr>
        </p:nvSpPr>
        <p:spPr/>
        <p:txBody>
          <a:bodyPr/>
          <a:lstStyle/>
          <a:p>
            <a:fld id="{BFF71F1A-E439-4C48-AC3F-F8C1F85C972D}" type="datetimeFigureOut">
              <a:rPr lang="en-US" smtClean="0"/>
              <a:t>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32CA32-F3AE-4821-86DF-F96FADF06351}" type="slidenum">
              <a:rPr lang="en-US" smtClean="0"/>
              <a:t>‹#›</a:t>
            </a:fld>
            <a:endParaRPr lang="en-US"/>
          </a:p>
        </p:txBody>
      </p:sp>
    </p:spTree>
    <p:extLst>
      <p:ext uri="{BB962C8B-B14F-4D97-AF65-F5344CB8AC3E}">
        <p14:creationId xmlns:p14="http://schemas.microsoft.com/office/powerpoint/2010/main" val="965055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BFF71F1A-E439-4C48-AC3F-F8C1F85C972D}" type="datetimeFigureOut">
              <a:rPr lang="en-US" smtClean="0"/>
              <a:t>2/13/2020</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3432CA32-F3AE-4821-86DF-F96FADF06351}" type="slidenum">
              <a:rPr lang="en-US" smtClean="0"/>
              <a:t>‹#›</a:t>
            </a:fld>
            <a:endParaRPr lang="en-US"/>
          </a:p>
        </p:txBody>
      </p:sp>
    </p:spTree>
    <p:extLst>
      <p:ext uri="{BB962C8B-B14F-4D97-AF65-F5344CB8AC3E}">
        <p14:creationId xmlns:p14="http://schemas.microsoft.com/office/powerpoint/2010/main" val="6931365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935896" y="1391478"/>
            <a:ext cx="35741113" cy="1323439"/>
          </a:xfrm>
          <a:prstGeom prst="rect">
            <a:avLst/>
          </a:prstGeom>
          <a:noFill/>
        </p:spPr>
        <p:txBody>
          <a:bodyPr wrap="square" rtlCol="0">
            <a:spAutoFit/>
          </a:bodyPr>
          <a:lstStyle/>
          <a:p>
            <a:pPr algn="ctr"/>
            <a:r>
              <a:rPr lang="en-US" sz="8000" b="1" dirty="0" smtClean="0"/>
              <a:t>Foundations Seminar--NSCI 1200: Scientific Thinking for Community Resilience</a:t>
            </a:r>
            <a:endParaRPr lang="en-US" sz="8000" b="1" dirty="0"/>
          </a:p>
        </p:txBody>
      </p:sp>
      <p:sp>
        <p:nvSpPr>
          <p:cNvPr id="5" name="TextBox 4"/>
          <p:cNvSpPr txBox="1"/>
          <p:nvPr/>
        </p:nvSpPr>
        <p:spPr>
          <a:xfrm>
            <a:off x="19242157" y="3267668"/>
            <a:ext cx="4127861" cy="1107996"/>
          </a:xfrm>
          <a:prstGeom prst="rect">
            <a:avLst/>
          </a:prstGeom>
          <a:noFill/>
        </p:spPr>
        <p:txBody>
          <a:bodyPr wrap="none" rtlCol="0">
            <a:spAutoFit/>
          </a:bodyPr>
          <a:lstStyle/>
          <a:p>
            <a:r>
              <a:rPr lang="en-US" sz="6600" b="1" dirty="0" smtClean="0"/>
              <a:t>Gary </a:t>
            </a:r>
            <a:r>
              <a:rPr lang="en-US" sz="6600" b="1" dirty="0" err="1" smtClean="0"/>
              <a:t>Vieiro</a:t>
            </a:r>
            <a:endParaRPr lang="en-US" sz="6600" b="1" dirty="0"/>
          </a:p>
        </p:txBody>
      </p:sp>
      <p:sp>
        <p:nvSpPr>
          <p:cNvPr id="6" name="TextBox 5"/>
          <p:cNvSpPr txBox="1"/>
          <p:nvPr/>
        </p:nvSpPr>
        <p:spPr>
          <a:xfrm>
            <a:off x="15644191" y="6030346"/>
            <a:ext cx="8587409" cy="8402300"/>
          </a:xfrm>
          <a:prstGeom prst="rect">
            <a:avLst/>
          </a:prstGeom>
          <a:noFill/>
        </p:spPr>
        <p:txBody>
          <a:bodyPr wrap="square" rtlCol="0">
            <a:spAutoFit/>
          </a:bodyPr>
          <a:lstStyle/>
          <a:p>
            <a:r>
              <a:rPr lang="en-US" sz="4000" b="1" dirty="0" smtClean="0"/>
              <a:t>COURSE DESCRIPTION</a:t>
            </a:r>
          </a:p>
          <a:p>
            <a:r>
              <a:rPr lang="en-US" sz="2800" b="1" dirty="0" smtClean="0"/>
              <a:t>NSCI </a:t>
            </a:r>
            <a:r>
              <a:rPr lang="en-US" sz="2800" b="1" dirty="0"/>
              <a:t>1200: Scientific Thinking for Community Resilience </a:t>
            </a:r>
            <a:endParaRPr lang="en-US" sz="2800" dirty="0"/>
          </a:p>
          <a:p>
            <a:r>
              <a:rPr lang="en-US" sz="2800" dirty="0"/>
              <a:t>Exploration of scientific ways of thinking: how scientific knowledge is created and how it is (or could be) communicated to those who use (or could use) it to solve community problems, emphasizing acquisition of academic skills that will be transferrable to other courses. Learning to see the world through the lens of scientific and mathematical analysis, and reflection on how this lens differs from other lenses. Learning how scientific knowledge is created through collaborative processes among those with diverse perspectives. Appreciation of the scientific literature as a professional conversation that expands our understanding of our natural world. Group projects will apply scientific thinking and other approaches to solving environmental problems affecting our local and global communities. Satisfies GE category E.</a:t>
            </a:r>
          </a:p>
          <a:p>
            <a:r>
              <a:rPr lang="en-US" sz="2800" dirty="0"/>
              <a:t/>
            </a:r>
            <a:br>
              <a:rPr lang="en-US" sz="2800" dirty="0"/>
            </a:br>
            <a:endParaRPr lang="en-US" sz="2800" dirty="0"/>
          </a:p>
        </p:txBody>
      </p:sp>
      <p:sp>
        <p:nvSpPr>
          <p:cNvPr id="8" name="TextBox 7"/>
          <p:cNvSpPr txBox="1"/>
          <p:nvPr/>
        </p:nvSpPr>
        <p:spPr>
          <a:xfrm>
            <a:off x="3935896" y="6202017"/>
            <a:ext cx="9462053" cy="6247864"/>
          </a:xfrm>
          <a:prstGeom prst="rect">
            <a:avLst/>
          </a:prstGeom>
          <a:noFill/>
        </p:spPr>
        <p:txBody>
          <a:bodyPr wrap="square" rtlCol="0">
            <a:spAutoFit/>
          </a:bodyPr>
          <a:lstStyle/>
          <a:p>
            <a:r>
              <a:rPr lang="en-US" sz="3600" b="1" dirty="0" smtClean="0"/>
              <a:t>STUDENT PROJECT GOALS</a:t>
            </a:r>
          </a:p>
          <a:p>
            <a:pPr marL="457200" indent="-457200">
              <a:buFont typeface="Arial" panose="020B0604020202020204" pitchFamily="34" charset="0"/>
              <a:buChar char="•"/>
            </a:pPr>
            <a:r>
              <a:rPr lang="en-US" sz="2800" dirty="0"/>
              <a:t>Engage and empower students to become active , responsible lifelong learners</a:t>
            </a:r>
          </a:p>
          <a:p>
            <a:pPr marL="457200" indent="-457200">
              <a:buFont typeface="Arial" panose="020B0604020202020204" pitchFamily="34" charset="0"/>
              <a:buChar char="•"/>
            </a:pPr>
            <a:r>
              <a:rPr lang="en-US" sz="2800" dirty="0"/>
              <a:t>Create success in college, in your career and in life.</a:t>
            </a:r>
          </a:p>
          <a:p>
            <a:pPr marL="457200" indent="-457200">
              <a:buFont typeface="Arial" panose="020B0604020202020204" pitchFamily="34" charset="0"/>
              <a:buChar char="•"/>
            </a:pPr>
            <a:r>
              <a:rPr lang="en-US" sz="2800" dirty="0"/>
              <a:t>Dramatically improve outcomes and experiences in life.</a:t>
            </a:r>
          </a:p>
          <a:p>
            <a:r>
              <a:rPr lang="en-US" sz="2800" b="1" dirty="0"/>
              <a:t>Students will develop skill sets addressing topics such as:</a:t>
            </a:r>
          </a:p>
          <a:p>
            <a:pPr marL="457200" indent="-457200">
              <a:buFont typeface="Arial" panose="020B0604020202020204" pitchFamily="34" charset="0"/>
              <a:buChar char="•"/>
            </a:pPr>
            <a:r>
              <a:rPr lang="en-US" sz="2800" dirty="0"/>
              <a:t>Self-motivation, self  awareness, and believing in oneself.</a:t>
            </a:r>
          </a:p>
          <a:p>
            <a:pPr marL="457200" indent="-457200">
              <a:buFont typeface="Arial" panose="020B0604020202020204" pitchFamily="34" charset="0"/>
              <a:buChar char="•"/>
            </a:pPr>
            <a:r>
              <a:rPr lang="en-US" sz="2800" dirty="0"/>
              <a:t>Technical career preparation and employment skills.  </a:t>
            </a:r>
          </a:p>
          <a:p>
            <a:pPr marL="457200" indent="-457200">
              <a:buFont typeface="Arial" panose="020B0604020202020204" pitchFamily="34" charset="0"/>
              <a:buChar char="•"/>
            </a:pPr>
            <a:r>
              <a:rPr lang="en-US" sz="2800" dirty="0"/>
              <a:t>Active learning and participation with transferable skills.</a:t>
            </a:r>
          </a:p>
          <a:p>
            <a:r>
              <a:rPr lang="en-US" sz="2800" b="1" i="1" dirty="0"/>
              <a:t>NOTE: </a:t>
            </a:r>
            <a:r>
              <a:rPr lang="en-US" sz="2800" i="1" dirty="0"/>
              <a:t>Starting in Fall 2020, all students who start as a freshman </a:t>
            </a:r>
            <a:r>
              <a:rPr lang="en-US" sz="2800" i="1" dirty="0" smtClean="0"/>
              <a:t>at CSUSB will </a:t>
            </a:r>
            <a:r>
              <a:rPr lang="en-US" sz="2800" i="1" dirty="0"/>
              <a:t>be required a Foundations Seminar course as part of their General Education package</a:t>
            </a:r>
            <a:r>
              <a:rPr lang="en-US" sz="2800" dirty="0"/>
              <a:t>.</a:t>
            </a:r>
          </a:p>
          <a:p>
            <a:r>
              <a:rPr lang="en-US" sz="2800" dirty="0" smtClean="0"/>
              <a:t>.</a:t>
            </a:r>
            <a:endParaRPr lang="en-US" sz="2800" dirty="0"/>
          </a:p>
          <a:p>
            <a:endParaRPr lang="en-US" sz="2800" dirty="0"/>
          </a:p>
        </p:txBody>
      </p:sp>
      <p:sp>
        <p:nvSpPr>
          <p:cNvPr id="9" name="TextBox 8"/>
          <p:cNvSpPr txBox="1"/>
          <p:nvPr/>
        </p:nvSpPr>
        <p:spPr>
          <a:xfrm>
            <a:off x="3856383" y="12417424"/>
            <a:ext cx="9541565" cy="9264075"/>
          </a:xfrm>
          <a:prstGeom prst="rect">
            <a:avLst/>
          </a:prstGeom>
          <a:noFill/>
        </p:spPr>
        <p:txBody>
          <a:bodyPr wrap="square" rtlCol="0">
            <a:spAutoFit/>
          </a:bodyPr>
          <a:lstStyle/>
          <a:p>
            <a:r>
              <a:rPr lang="en-US" sz="3600" b="1" dirty="0" smtClean="0"/>
              <a:t>FS-FLC PROJECT GOALS/ACTIVITIES</a:t>
            </a:r>
            <a:endParaRPr lang="en-US" sz="3600" b="1" dirty="0"/>
          </a:p>
          <a:p>
            <a:r>
              <a:rPr lang="en-US" sz="2800" b="1" dirty="0"/>
              <a:t>Life-Long Learning and Self  Development:</a:t>
            </a:r>
          </a:p>
          <a:p>
            <a:r>
              <a:rPr lang="en-US" sz="2800" dirty="0"/>
              <a:t>Development of teaching strategies and high impact practices.</a:t>
            </a:r>
          </a:p>
          <a:p>
            <a:pPr marL="457200" indent="-457200">
              <a:buFont typeface="Arial" panose="020B0604020202020204" pitchFamily="34" charset="0"/>
              <a:buChar char="•"/>
            </a:pPr>
            <a:r>
              <a:rPr lang="en-US" sz="2800" dirty="0"/>
              <a:t>Be familiar with the required GLO’s.</a:t>
            </a:r>
          </a:p>
          <a:p>
            <a:pPr marL="457200" indent="-457200">
              <a:buFont typeface="Arial" panose="020B0604020202020204" pitchFamily="34" charset="0"/>
              <a:buChar char="•"/>
            </a:pPr>
            <a:r>
              <a:rPr lang="en-US" sz="2800" dirty="0"/>
              <a:t>Share ideas with other faculty members regarding activities </a:t>
            </a:r>
          </a:p>
          <a:p>
            <a:r>
              <a:rPr lang="en-US" sz="2800" dirty="0"/>
              <a:t>      </a:t>
            </a:r>
            <a:r>
              <a:rPr lang="en-US" sz="2800" dirty="0" smtClean="0"/>
              <a:t>to </a:t>
            </a:r>
            <a:r>
              <a:rPr lang="en-US" sz="2800" dirty="0"/>
              <a:t>meet the learning outcomes of the FYS.</a:t>
            </a:r>
          </a:p>
          <a:p>
            <a:pPr marL="457200" indent="-457200">
              <a:buFont typeface="Arial" panose="020B0604020202020204" pitchFamily="34" charset="0"/>
              <a:buChar char="•"/>
            </a:pPr>
            <a:r>
              <a:rPr lang="en-US" sz="2800" dirty="0"/>
              <a:t>Participate in HIP’s designed to integrate with the specific </a:t>
            </a:r>
          </a:p>
          <a:p>
            <a:r>
              <a:rPr lang="en-US" sz="2800" dirty="0"/>
              <a:t>      topic  of the course.</a:t>
            </a:r>
          </a:p>
          <a:p>
            <a:r>
              <a:rPr lang="en-US" sz="2800" b="1" dirty="0"/>
              <a:t>Articles /Discussion topics</a:t>
            </a:r>
          </a:p>
          <a:p>
            <a:pPr marL="457200" indent="-457200">
              <a:buFont typeface="Wingdings" panose="05000000000000000000" pitchFamily="2" charset="2"/>
              <a:buChar char="ü"/>
            </a:pPr>
            <a:r>
              <a:rPr lang="en-US" sz="2800" dirty="0"/>
              <a:t>“Promoting Student Metacognition” – Kimberly D. Tanner</a:t>
            </a:r>
          </a:p>
          <a:p>
            <a:pPr marL="457200" indent="-457200">
              <a:buFont typeface="Wingdings" panose="05000000000000000000" pitchFamily="2" charset="2"/>
              <a:buChar char="ü"/>
            </a:pPr>
            <a:r>
              <a:rPr lang="en-US" sz="2800" dirty="0"/>
              <a:t>“Measuring  Actual Learning vs Feeling of Learning </a:t>
            </a:r>
          </a:p>
          <a:p>
            <a:r>
              <a:rPr lang="en-US" sz="2800" dirty="0"/>
              <a:t>        Dept. of Physics, Chemistry, Harvard University</a:t>
            </a:r>
          </a:p>
          <a:p>
            <a:pPr marL="457200" indent="-457200">
              <a:buFont typeface="Wingdings" panose="05000000000000000000" pitchFamily="2" charset="2"/>
              <a:buChar char="ü"/>
            </a:pPr>
            <a:r>
              <a:rPr lang="en-US" sz="2800" dirty="0"/>
              <a:t>“How People Learn: Brain, Mind, Experience, and School”</a:t>
            </a:r>
          </a:p>
          <a:p>
            <a:r>
              <a:rPr lang="en-US" sz="2800" dirty="0"/>
              <a:t>        The National Academies of Sciences Engineering </a:t>
            </a:r>
            <a:r>
              <a:rPr lang="en-US" sz="2800" dirty="0" smtClean="0"/>
              <a:t>Medicine</a:t>
            </a:r>
          </a:p>
          <a:p>
            <a:r>
              <a:rPr lang="en-US" sz="2800" b="1" dirty="0"/>
              <a:t>Summary: Foundations Seminar Learning Community </a:t>
            </a:r>
          </a:p>
          <a:p>
            <a:pPr marL="514350" indent="-514350">
              <a:buFont typeface="Wingdings" panose="05000000000000000000" pitchFamily="2" charset="2"/>
              <a:buChar char="ü"/>
            </a:pPr>
            <a:r>
              <a:rPr lang="en-US" sz="2800" dirty="0"/>
              <a:t>Preparation to teach NSCI1200 Foundation Seminar.</a:t>
            </a:r>
            <a:endParaRPr lang="en-US" sz="2800" b="1" dirty="0"/>
          </a:p>
          <a:p>
            <a:pPr marL="514350" indent="-514350">
              <a:buFont typeface="Wingdings" panose="05000000000000000000" pitchFamily="2" charset="2"/>
              <a:buChar char="ü"/>
            </a:pPr>
            <a:r>
              <a:rPr lang="en-US" sz="2800" dirty="0"/>
              <a:t>Development of  objectives and practices that support learning and course development with effective teaching  strategies.   </a:t>
            </a:r>
          </a:p>
          <a:p>
            <a:pPr marL="514350" indent="-514350">
              <a:buFont typeface="Wingdings" panose="05000000000000000000" pitchFamily="2" charset="2"/>
              <a:buChar char="ü"/>
            </a:pPr>
            <a:r>
              <a:rPr lang="en-US" sz="2800" dirty="0"/>
              <a:t>To build a bridge of effective communication with students</a:t>
            </a:r>
          </a:p>
          <a:p>
            <a:endParaRPr lang="en-US" sz="2800" dirty="0" smtClean="0"/>
          </a:p>
        </p:txBody>
      </p:sp>
      <p:sp>
        <p:nvSpPr>
          <p:cNvPr id="10" name="TextBox 9"/>
          <p:cNvSpPr txBox="1"/>
          <p:nvPr/>
        </p:nvSpPr>
        <p:spPr>
          <a:xfrm>
            <a:off x="3856383" y="22526204"/>
            <a:ext cx="8587409" cy="5693866"/>
          </a:xfrm>
          <a:prstGeom prst="rect">
            <a:avLst/>
          </a:prstGeom>
          <a:noFill/>
        </p:spPr>
        <p:txBody>
          <a:bodyPr wrap="square" rtlCol="0">
            <a:spAutoFit/>
          </a:bodyPr>
          <a:lstStyle/>
          <a:p>
            <a:r>
              <a:rPr lang="en-US" sz="3600" b="1" dirty="0" smtClean="0"/>
              <a:t>STUDENT LEARNING OUTCOMES</a:t>
            </a:r>
            <a:endParaRPr lang="en-US" sz="2000" dirty="0"/>
          </a:p>
          <a:p>
            <a:endParaRPr lang="en-US" sz="2000" dirty="0"/>
          </a:p>
          <a:p>
            <a:r>
              <a:rPr lang="en-US" sz="2800" dirty="0"/>
              <a:t>LO 1: Metacognition</a:t>
            </a:r>
          </a:p>
          <a:p>
            <a:endParaRPr lang="en-US" sz="2800" dirty="0"/>
          </a:p>
          <a:p>
            <a:r>
              <a:rPr lang="en-US" sz="2800" dirty="0"/>
              <a:t>LO 2: Collaboration</a:t>
            </a:r>
          </a:p>
          <a:p>
            <a:endParaRPr lang="en-US" sz="2800" dirty="0"/>
          </a:p>
          <a:p>
            <a:r>
              <a:rPr lang="en-US" sz="2800" dirty="0"/>
              <a:t>LO 3: Critical Information Literacy</a:t>
            </a:r>
          </a:p>
          <a:p>
            <a:endParaRPr lang="en-US" sz="2800" dirty="0"/>
          </a:p>
          <a:p>
            <a:r>
              <a:rPr lang="en-US" sz="2800" dirty="0"/>
              <a:t>LO 4: Written Communication</a:t>
            </a:r>
          </a:p>
          <a:p>
            <a:endParaRPr lang="en-US" sz="2800" dirty="0"/>
          </a:p>
          <a:p>
            <a:r>
              <a:rPr lang="en-US" sz="2800" dirty="0"/>
              <a:t>LO 5: Thinking Critically</a:t>
            </a:r>
          </a:p>
          <a:p>
            <a:endParaRPr lang="en-US" sz="2800" dirty="0"/>
          </a:p>
          <a:p>
            <a:r>
              <a:rPr lang="en-US" sz="2800" dirty="0"/>
              <a:t>LO 6: Integrative </a:t>
            </a:r>
            <a:r>
              <a:rPr lang="en-US" sz="2800" dirty="0" smtClean="0"/>
              <a:t>Learning</a:t>
            </a:r>
            <a:endParaRPr lang="en-US" sz="2800" dirty="0"/>
          </a:p>
        </p:txBody>
      </p:sp>
      <p:sp>
        <p:nvSpPr>
          <p:cNvPr id="39" name="TextBox 38"/>
          <p:cNvSpPr txBox="1"/>
          <p:nvPr/>
        </p:nvSpPr>
        <p:spPr>
          <a:xfrm>
            <a:off x="25285150" y="3826706"/>
            <a:ext cx="18606050" cy="12280285"/>
          </a:xfrm>
          <a:prstGeom prst="rect">
            <a:avLst/>
          </a:prstGeom>
          <a:noFill/>
        </p:spPr>
        <p:txBody>
          <a:bodyPr wrap="square" rtlCol="0">
            <a:spAutoFit/>
          </a:bodyPr>
          <a:lstStyle/>
          <a:p>
            <a:pPr algn="ctr"/>
            <a:r>
              <a:rPr lang="en-US" sz="3600" b="1" dirty="0" smtClean="0"/>
              <a:t>Syllabus</a:t>
            </a:r>
          </a:p>
          <a:p>
            <a:pPr algn="ctr"/>
            <a:r>
              <a:rPr lang="en-US" sz="2800" b="1" dirty="0" smtClean="0"/>
              <a:t>NSCI 1200: Scientific Thinking for Community Resilience</a:t>
            </a:r>
          </a:p>
          <a:p>
            <a:pPr algn="ctr"/>
            <a:endParaRPr lang="en-US" sz="2800" dirty="0" smtClean="0"/>
          </a:p>
          <a:p>
            <a:r>
              <a:rPr lang="en-US" sz="2800" b="1" dirty="0"/>
              <a:t>GE </a:t>
            </a:r>
            <a:r>
              <a:rPr lang="en-US" sz="2800" b="1" dirty="0" smtClean="0"/>
              <a:t>Pathway-Environmental Sustainability</a:t>
            </a:r>
            <a:r>
              <a:rPr lang="en-US" sz="2800" dirty="0"/>
              <a:t> -</a:t>
            </a:r>
            <a:r>
              <a:rPr lang="en-US" sz="2800" dirty="0" smtClean="0"/>
              <a:t>The </a:t>
            </a:r>
            <a:r>
              <a:rPr lang="en-US" sz="2800" dirty="0"/>
              <a:t>Environmental Sustainability GE pathway provides holistic perspectives </a:t>
            </a:r>
            <a:r>
              <a:rPr lang="en-US" sz="2800" dirty="0" smtClean="0"/>
              <a:t>on environmental </a:t>
            </a:r>
            <a:r>
              <a:rPr lang="en-US" sz="2800" dirty="0"/>
              <a:t>issues by exploring relationships between society /</a:t>
            </a:r>
            <a:r>
              <a:rPr lang="en-US" sz="2800" dirty="0" smtClean="0"/>
              <a:t>nature through interdisciplinary </a:t>
            </a:r>
            <a:r>
              <a:rPr lang="en-US" sz="2800" dirty="0"/>
              <a:t>connections of natural science, social science, humanities, </a:t>
            </a:r>
            <a:r>
              <a:rPr lang="en-US" sz="2800" dirty="0" smtClean="0"/>
              <a:t>and business</a:t>
            </a:r>
            <a:r>
              <a:rPr lang="en-US" sz="2800" dirty="0"/>
              <a:t>.</a:t>
            </a:r>
          </a:p>
          <a:p>
            <a:r>
              <a:rPr lang="en-US" sz="2800" b="1" dirty="0" smtClean="0"/>
              <a:t>Course Materials-</a:t>
            </a:r>
            <a:r>
              <a:rPr lang="en-US" sz="2800" dirty="0" smtClean="0"/>
              <a:t>Text: “On Course”, Skip Downing and Jonathan Brennan, 9th edition.</a:t>
            </a:r>
          </a:p>
          <a:p>
            <a:r>
              <a:rPr lang="en-US" sz="2800" b="1" dirty="0" smtClean="0"/>
              <a:t>Participation-</a:t>
            </a:r>
            <a:r>
              <a:rPr lang="en-US" sz="2800" dirty="0" smtClean="0"/>
              <a:t> Students </a:t>
            </a:r>
            <a:r>
              <a:rPr lang="en-US" sz="2800" dirty="0"/>
              <a:t>are evaluated based on the quality of their presence in the classroom. “Quality” here is defined as informed and respectful participation in class. </a:t>
            </a:r>
            <a:endParaRPr lang="en-US" sz="2800" dirty="0" smtClean="0"/>
          </a:p>
          <a:p>
            <a:r>
              <a:rPr lang="en-US" sz="2800" b="1" dirty="0"/>
              <a:t>Final Group Project/ </a:t>
            </a:r>
            <a:r>
              <a:rPr lang="en-US" sz="2800" b="1" dirty="0" smtClean="0"/>
              <a:t>Presentation</a:t>
            </a:r>
            <a:r>
              <a:rPr lang="en-US" sz="2800" dirty="0"/>
              <a:t> </a:t>
            </a:r>
            <a:r>
              <a:rPr lang="en-US" sz="2800" dirty="0" smtClean="0"/>
              <a:t>-Group </a:t>
            </a:r>
            <a:r>
              <a:rPr lang="en-US" sz="2800" dirty="0"/>
              <a:t>projects will apply scientific thinking </a:t>
            </a:r>
            <a:r>
              <a:rPr lang="en-US" sz="2800" dirty="0" smtClean="0"/>
              <a:t>to </a:t>
            </a:r>
            <a:r>
              <a:rPr lang="en-US" sz="2800" dirty="0"/>
              <a:t>solving environmental problems affecting our local and global communities. </a:t>
            </a:r>
            <a:r>
              <a:rPr lang="en-US" sz="2800" dirty="0" smtClean="0"/>
              <a:t>This </a:t>
            </a:r>
            <a:r>
              <a:rPr lang="en-US" sz="2800" dirty="0"/>
              <a:t>project entails </a:t>
            </a:r>
            <a:r>
              <a:rPr lang="en-US" sz="2800" dirty="0" smtClean="0"/>
              <a:t>writing </a:t>
            </a:r>
            <a:r>
              <a:rPr lang="en-US" sz="2800" dirty="0"/>
              <a:t>assignments /</a:t>
            </a:r>
            <a:r>
              <a:rPr lang="en-US" sz="2800" dirty="0" smtClean="0"/>
              <a:t>group presentation. </a:t>
            </a:r>
            <a:r>
              <a:rPr lang="en-US" sz="2800" dirty="0"/>
              <a:t>Students </a:t>
            </a:r>
            <a:r>
              <a:rPr lang="en-US" sz="2800" dirty="0" smtClean="0"/>
              <a:t>complete/revise </a:t>
            </a:r>
            <a:r>
              <a:rPr lang="en-US" sz="2800" dirty="0"/>
              <a:t>several assignments that link course concepts to society </a:t>
            </a:r>
            <a:r>
              <a:rPr lang="en-US" sz="2800" dirty="0" smtClean="0"/>
              <a:t> and nature </a:t>
            </a:r>
            <a:r>
              <a:rPr lang="en-US" sz="2800" dirty="0"/>
              <a:t>through interdisciplinary connections of </a:t>
            </a:r>
            <a:r>
              <a:rPr lang="en-US" sz="2800" dirty="0" smtClean="0"/>
              <a:t>natural/social science, </a:t>
            </a:r>
            <a:r>
              <a:rPr lang="en-US" sz="2800" dirty="0"/>
              <a:t>humanities, and business. </a:t>
            </a:r>
            <a:r>
              <a:rPr lang="en-US" sz="2800" dirty="0" smtClean="0"/>
              <a:t> </a:t>
            </a:r>
            <a:endParaRPr lang="en-US" sz="2800" dirty="0"/>
          </a:p>
          <a:p>
            <a:endParaRPr lang="en-US" sz="2800" dirty="0" smtClean="0"/>
          </a:p>
          <a:p>
            <a:endParaRPr lang="en-US" sz="2800" dirty="0"/>
          </a:p>
          <a:p>
            <a:endParaRPr lang="en-US" sz="2800" dirty="0" smtClean="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p:txBody>
      </p:sp>
      <p:graphicFrame>
        <p:nvGraphicFramePr>
          <p:cNvPr id="40" name="Table 39"/>
          <p:cNvGraphicFramePr>
            <a:graphicFrameLocks noGrp="1"/>
          </p:cNvGraphicFramePr>
          <p:nvPr>
            <p:extLst>
              <p:ext uri="{D42A27DB-BD31-4B8C-83A1-F6EECF244321}">
                <p14:modId xmlns:p14="http://schemas.microsoft.com/office/powerpoint/2010/main" val="3747499312"/>
              </p:ext>
            </p:extLst>
          </p:nvPr>
        </p:nvGraphicFramePr>
        <p:xfrm>
          <a:off x="15644191" y="20497736"/>
          <a:ext cx="27754030" cy="12161520"/>
        </p:xfrm>
        <a:graphic>
          <a:graphicData uri="http://schemas.openxmlformats.org/drawingml/2006/table">
            <a:tbl>
              <a:tblPr firstRow="1" bandRow="1">
                <a:tableStyleId>{5C22544A-7EE6-4342-B048-85BDC9FD1C3A}</a:tableStyleId>
              </a:tblPr>
              <a:tblGrid>
                <a:gridCol w="19033560">
                  <a:extLst>
                    <a:ext uri="{9D8B030D-6E8A-4147-A177-3AD203B41FA5}">
                      <a16:colId xmlns:a16="http://schemas.microsoft.com/office/drawing/2014/main" xmlns="" val="2600677552"/>
                    </a:ext>
                  </a:extLst>
                </a:gridCol>
                <a:gridCol w="1351807">
                  <a:extLst>
                    <a:ext uri="{9D8B030D-6E8A-4147-A177-3AD203B41FA5}">
                      <a16:colId xmlns:a16="http://schemas.microsoft.com/office/drawing/2014/main" xmlns="" val="1917374873"/>
                    </a:ext>
                  </a:extLst>
                </a:gridCol>
                <a:gridCol w="1451953">
                  <a:extLst>
                    <a:ext uri="{9D8B030D-6E8A-4147-A177-3AD203B41FA5}">
                      <a16:colId xmlns:a16="http://schemas.microsoft.com/office/drawing/2014/main" xmlns="" val="162981267"/>
                    </a:ext>
                  </a:extLst>
                </a:gridCol>
                <a:gridCol w="1524551">
                  <a:extLst>
                    <a:ext uri="{9D8B030D-6E8A-4147-A177-3AD203B41FA5}">
                      <a16:colId xmlns:a16="http://schemas.microsoft.com/office/drawing/2014/main" xmlns="" val="1616797780"/>
                    </a:ext>
                  </a:extLst>
                </a:gridCol>
                <a:gridCol w="1488252">
                  <a:extLst>
                    <a:ext uri="{9D8B030D-6E8A-4147-A177-3AD203B41FA5}">
                      <a16:colId xmlns:a16="http://schemas.microsoft.com/office/drawing/2014/main" xmlns="" val="625188366"/>
                    </a:ext>
                  </a:extLst>
                </a:gridCol>
                <a:gridCol w="1560850">
                  <a:extLst>
                    <a:ext uri="{9D8B030D-6E8A-4147-A177-3AD203B41FA5}">
                      <a16:colId xmlns:a16="http://schemas.microsoft.com/office/drawing/2014/main" xmlns="" val="3148431882"/>
                    </a:ext>
                  </a:extLst>
                </a:gridCol>
                <a:gridCol w="1343057">
                  <a:extLst>
                    <a:ext uri="{9D8B030D-6E8A-4147-A177-3AD203B41FA5}">
                      <a16:colId xmlns:a16="http://schemas.microsoft.com/office/drawing/2014/main" xmlns="" val="3804743653"/>
                    </a:ext>
                  </a:extLst>
                </a:gridCol>
              </a:tblGrid>
              <a:tr h="0">
                <a:tc>
                  <a:txBody>
                    <a:bodyPr/>
                    <a:lstStyle/>
                    <a:p>
                      <a:r>
                        <a:rPr lang="en-US" sz="3600" dirty="0" smtClean="0"/>
                        <a:t>COURSE ACTIVITIES</a:t>
                      </a:r>
                      <a:endParaRPr lang="en-US" sz="3600" dirty="0"/>
                    </a:p>
                  </a:txBody>
                  <a:tcPr>
                    <a:solidFill>
                      <a:schemeClr val="accent6">
                        <a:lumMod val="75000"/>
                      </a:schemeClr>
                    </a:solidFill>
                  </a:tcPr>
                </a:tc>
                <a:tc>
                  <a:txBody>
                    <a:bodyPr/>
                    <a:lstStyle/>
                    <a:p>
                      <a:pPr algn="ctr" fontAlgn="b"/>
                      <a:r>
                        <a:rPr lang="en-US" sz="3600" b="1" i="0" u="none" strike="noStrike" dirty="0">
                          <a:solidFill>
                            <a:schemeClr val="bg1"/>
                          </a:solidFill>
                          <a:effectLst/>
                          <a:latin typeface="Calibri" panose="020F0502020204030204" pitchFamily="34" charset="0"/>
                        </a:rPr>
                        <a:t>LO1</a:t>
                      </a:r>
                    </a:p>
                  </a:txBody>
                  <a:tcPr marL="9525" marR="9525" marT="9525" marB="0" anchor="b">
                    <a:solidFill>
                      <a:schemeClr val="accent6">
                        <a:lumMod val="75000"/>
                      </a:schemeClr>
                    </a:solidFill>
                  </a:tcPr>
                </a:tc>
                <a:tc>
                  <a:txBody>
                    <a:bodyPr/>
                    <a:lstStyle/>
                    <a:p>
                      <a:pPr algn="ctr" fontAlgn="b"/>
                      <a:r>
                        <a:rPr lang="en-US" sz="3600" b="1" i="0" u="none" strike="noStrike" dirty="0">
                          <a:solidFill>
                            <a:schemeClr val="bg1"/>
                          </a:solidFill>
                          <a:effectLst/>
                          <a:latin typeface="Calibri" panose="020F0502020204030204" pitchFamily="34" charset="0"/>
                        </a:rPr>
                        <a:t>LO2</a:t>
                      </a:r>
                    </a:p>
                  </a:txBody>
                  <a:tcPr marL="9525" marR="9525" marT="9525" marB="0" anchor="b">
                    <a:solidFill>
                      <a:schemeClr val="accent6">
                        <a:lumMod val="75000"/>
                      </a:schemeClr>
                    </a:solidFill>
                  </a:tcPr>
                </a:tc>
                <a:tc>
                  <a:txBody>
                    <a:bodyPr/>
                    <a:lstStyle/>
                    <a:p>
                      <a:pPr algn="ctr" fontAlgn="b"/>
                      <a:r>
                        <a:rPr lang="en-US" sz="3600" b="1" i="0" u="none" strike="noStrike" dirty="0">
                          <a:solidFill>
                            <a:schemeClr val="bg1"/>
                          </a:solidFill>
                          <a:effectLst/>
                          <a:latin typeface="Calibri" panose="020F0502020204030204" pitchFamily="34" charset="0"/>
                        </a:rPr>
                        <a:t>LO3</a:t>
                      </a:r>
                    </a:p>
                  </a:txBody>
                  <a:tcPr marL="9525" marR="9525" marT="9525" marB="0" anchor="b">
                    <a:solidFill>
                      <a:schemeClr val="accent6">
                        <a:lumMod val="75000"/>
                      </a:schemeClr>
                    </a:solidFill>
                  </a:tcPr>
                </a:tc>
                <a:tc>
                  <a:txBody>
                    <a:bodyPr/>
                    <a:lstStyle/>
                    <a:p>
                      <a:pPr algn="ctr" fontAlgn="b"/>
                      <a:r>
                        <a:rPr lang="en-US" sz="3600" b="1" i="0" u="none" strike="noStrike" dirty="0">
                          <a:solidFill>
                            <a:schemeClr val="bg1"/>
                          </a:solidFill>
                          <a:effectLst/>
                          <a:latin typeface="Calibri" panose="020F0502020204030204" pitchFamily="34" charset="0"/>
                        </a:rPr>
                        <a:t>LO4</a:t>
                      </a:r>
                    </a:p>
                  </a:txBody>
                  <a:tcPr marL="9525" marR="9525" marT="9525" marB="0" anchor="b">
                    <a:solidFill>
                      <a:schemeClr val="accent6">
                        <a:lumMod val="75000"/>
                      </a:schemeClr>
                    </a:solidFill>
                  </a:tcPr>
                </a:tc>
                <a:tc>
                  <a:txBody>
                    <a:bodyPr/>
                    <a:lstStyle/>
                    <a:p>
                      <a:pPr algn="ctr" fontAlgn="b"/>
                      <a:r>
                        <a:rPr lang="en-US" sz="3600" b="1" i="0" u="none" strike="noStrike" dirty="0">
                          <a:solidFill>
                            <a:schemeClr val="bg1"/>
                          </a:solidFill>
                          <a:effectLst/>
                          <a:latin typeface="Calibri" panose="020F0502020204030204" pitchFamily="34" charset="0"/>
                        </a:rPr>
                        <a:t>LO5</a:t>
                      </a:r>
                    </a:p>
                  </a:txBody>
                  <a:tcPr marL="9525" marR="9525" marT="9525" marB="0" anchor="b">
                    <a:solidFill>
                      <a:schemeClr val="accent6">
                        <a:lumMod val="75000"/>
                      </a:schemeClr>
                    </a:solidFill>
                  </a:tcPr>
                </a:tc>
                <a:tc>
                  <a:txBody>
                    <a:bodyPr/>
                    <a:lstStyle/>
                    <a:p>
                      <a:pPr algn="ctr" fontAlgn="b"/>
                      <a:r>
                        <a:rPr lang="en-US" sz="3600" b="1" i="0" u="none" strike="noStrike" dirty="0">
                          <a:solidFill>
                            <a:schemeClr val="bg1"/>
                          </a:solidFill>
                          <a:effectLst/>
                          <a:latin typeface="Calibri" panose="020F0502020204030204" pitchFamily="34" charset="0"/>
                        </a:rPr>
                        <a:t>LO6</a:t>
                      </a:r>
                    </a:p>
                  </a:txBody>
                  <a:tcPr marL="9525" marR="9525" marT="9525" marB="0" anchor="b">
                    <a:solidFill>
                      <a:schemeClr val="accent6">
                        <a:lumMod val="75000"/>
                      </a:schemeClr>
                    </a:solidFill>
                  </a:tcPr>
                </a:tc>
                <a:extLst>
                  <a:ext uri="{0D108BD9-81ED-4DB2-BD59-A6C34878D82A}">
                    <a16:rowId xmlns:a16="http://schemas.microsoft.com/office/drawing/2014/main" xmlns="" val="471236009"/>
                  </a:ext>
                </a:extLst>
              </a:tr>
              <a:tr h="370840">
                <a:tc>
                  <a:txBody>
                    <a:bodyPr/>
                    <a:lstStyle/>
                    <a:p>
                      <a:pPr marL="742950" indent="-742950">
                        <a:buAutoNum type="arabicPeriod"/>
                      </a:pPr>
                      <a:r>
                        <a:rPr lang="en-US" sz="3600" b="1" dirty="0" smtClean="0">
                          <a:solidFill>
                            <a:schemeClr val="tx1"/>
                          </a:solidFill>
                        </a:rPr>
                        <a:t>Think-Pair-Share</a:t>
                      </a:r>
                      <a:r>
                        <a:rPr lang="en-US" sz="3600" b="1" baseline="0" dirty="0" smtClean="0">
                          <a:solidFill>
                            <a:schemeClr val="tx1"/>
                          </a:solidFill>
                        </a:rPr>
                        <a:t>-</a:t>
                      </a:r>
                      <a:r>
                        <a:rPr lang="en-US" sz="3600" dirty="0" smtClean="0">
                          <a:solidFill>
                            <a:schemeClr val="tx1"/>
                          </a:solidFill>
                        </a:rPr>
                        <a:t>Students consider a</a:t>
                      </a:r>
                      <a:r>
                        <a:rPr lang="en-US" sz="3600" baseline="0" dirty="0" smtClean="0">
                          <a:solidFill>
                            <a:schemeClr val="tx1"/>
                          </a:solidFill>
                        </a:rPr>
                        <a:t> question alone and then discuss in small groups to a final written answer/ Strategies on </a:t>
                      </a:r>
                      <a:r>
                        <a:rPr lang="en-US" sz="3600" i="1" baseline="0" dirty="0" smtClean="0">
                          <a:solidFill>
                            <a:schemeClr val="tx1"/>
                          </a:solidFill>
                        </a:rPr>
                        <a:t>how</a:t>
                      </a:r>
                      <a:r>
                        <a:rPr lang="en-US" sz="3600" i="0" baseline="0" dirty="0" smtClean="0">
                          <a:solidFill>
                            <a:schemeClr val="tx1"/>
                          </a:solidFill>
                        </a:rPr>
                        <a:t> to</a:t>
                      </a:r>
                      <a:r>
                        <a:rPr lang="en-US" sz="3600" baseline="0" dirty="0" smtClean="0">
                          <a:solidFill>
                            <a:schemeClr val="tx1"/>
                          </a:solidFill>
                        </a:rPr>
                        <a:t> read/summarize. </a:t>
                      </a:r>
                      <a:r>
                        <a:rPr lang="en-US" sz="3600" i="1" baseline="0" dirty="0" smtClean="0">
                          <a:solidFill>
                            <a:schemeClr val="tx1"/>
                          </a:solidFill>
                        </a:rPr>
                        <a:t>Students strategies-Metacognition </a:t>
                      </a:r>
                    </a:p>
                    <a:p>
                      <a:pPr marL="0" indent="0">
                        <a:buNone/>
                      </a:pPr>
                      <a:r>
                        <a:rPr lang="en-US" sz="3600" baseline="0" dirty="0" smtClean="0">
                          <a:solidFill>
                            <a:schemeClr val="tx1"/>
                          </a:solidFill>
                        </a:rPr>
                        <a:t>       </a:t>
                      </a:r>
                      <a:r>
                        <a:rPr lang="en-US" sz="3600" i="1" baseline="0" dirty="0" smtClean="0">
                          <a:solidFill>
                            <a:schemeClr val="tx1"/>
                          </a:solidFill>
                        </a:rPr>
                        <a:t>Question-</a:t>
                      </a:r>
                      <a:r>
                        <a:rPr lang="en-US" sz="3600" baseline="0" dirty="0" smtClean="0">
                          <a:solidFill>
                            <a:schemeClr val="tx1"/>
                          </a:solidFill>
                        </a:rPr>
                        <a:t>Climate Change Myth vs What Science says: “Climate’s changed before”-myth</a:t>
                      </a:r>
                      <a:endParaRPr lang="en-US" sz="3600" dirty="0">
                        <a:solidFill>
                          <a:schemeClr val="tx1"/>
                        </a:solidFill>
                      </a:endParaRPr>
                    </a:p>
                  </a:txBody>
                  <a:tcPr/>
                </a:tc>
                <a:tc>
                  <a:txBody>
                    <a:bodyPr/>
                    <a:lstStyle/>
                    <a:p>
                      <a:r>
                        <a:rPr lang="en-US" dirty="0" smtClean="0">
                          <a:solidFill>
                            <a:schemeClr val="tx1"/>
                          </a:solidFill>
                        </a:rPr>
                        <a:t>  X</a:t>
                      </a:r>
                      <a:endParaRPr lang="en-US" dirty="0">
                        <a:solidFill>
                          <a:schemeClr val="tx1"/>
                        </a:solidFill>
                      </a:endParaRPr>
                    </a:p>
                  </a:txBody>
                  <a:tcPr marL="9525" marR="9525" marT="9525" marB="0" anchor="b"/>
                </a:tc>
                <a:tc>
                  <a:txBody>
                    <a:bodyPr/>
                    <a:lstStyle/>
                    <a:p>
                      <a:r>
                        <a:rPr lang="en-US" dirty="0" smtClean="0">
                          <a:solidFill>
                            <a:schemeClr val="tx1"/>
                          </a:solidFill>
                        </a:rPr>
                        <a:t>  X</a:t>
                      </a:r>
                      <a:endParaRPr lang="en-US" dirty="0">
                        <a:solidFill>
                          <a:schemeClr val="tx1"/>
                        </a:solidFill>
                      </a:endParaRPr>
                    </a:p>
                  </a:txBody>
                  <a:tcPr marL="9525" marR="9525" marT="9525" marB="0" anchor="b"/>
                </a:tc>
                <a:tc>
                  <a:txBody>
                    <a:bodyPr/>
                    <a:lstStyle/>
                    <a:p>
                      <a:endParaRPr lang="en-US" dirty="0">
                        <a:solidFill>
                          <a:schemeClr val="tx1"/>
                        </a:solidFill>
                      </a:endParaRPr>
                    </a:p>
                  </a:txBody>
                  <a:tcPr marL="9525" marR="9525" marT="9525" marB="0" anchor="b"/>
                </a:tc>
                <a:tc>
                  <a:txBody>
                    <a:bodyPr/>
                    <a:lstStyle/>
                    <a:p>
                      <a:r>
                        <a:rPr lang="en-US" dirty="0" smtClean="0">
                          <a:solidFill>
                            <a:schemeClr val="tx1"/>
                          </a:solidFill>
                        </a:rPr>
                        <a:t>  X</a:t>
                      </a:r>
                      <a:endParaRPr lang="en-US" dirty="0">
                        <a:solidFill>
                          <a:schemeClr val="tx1"/>
                        </a:solidFill>
                      </a:endParaRPr>
                    </a:p>
                  </a:txBody>
                  <a:tcPr marL="9525" marR="9525" marT="9525" marB="0" anchor="b"/>
                </a:tc>
                <a:tc>
                  <a:txBody>
                    <a:bodyPr/>
                    <a:lstStyle/>
                    <a:p>
                      <a:r>
                        <a:rPr lang="en-US" dirty="0" smtClean="0">
                          <a:solidFill>
                            <a:schemeClr val="tx1"/>
                          </a:solidFill>
                        </a:rPr>
                        <a:t>  X </a:t>
                      </a:r>
                      <a:endParaRPr lang="en-US" dirty="0">
                        <a:solidFill>
                          <a:schemeClr val="tx1"/>
                        </a:solidFill>
                      </a:endParaRPr>
                    </a:p>
                  </a:txBody>
                  <a:tcPr marL="9525" marR="9525" marT="9525" marB="0" anchor="b"/>
                </a:tc>
                <a:tc>
                  <a:txBody>
                    <a:bodyPr/>
                    <a:lstStyle/>
                    <a:p>
                      <a:r>
                        <a:rPr lang="en-US" dirty="0" smtClean="0">
                          <a:solidFill>
                            <a:schemeClr val="tx1"/>
                          </a:solidFill>
                        </a:rPr>
                        <a:t>  </a:t>
                      </a:r>
                      <a:endParaRPr lang="en-US" dirty="0">
                        <a:solidFill>
                          <a:schemeClr val="tx1"/>
                        </a:solidFill>
                      </a:endParaRPr>
                    </a:p>
                  </a:txBody>
                  <a:tcPr marL="9525" marR="9525" marT="9525" marB="0" anchor="b"/>
                </a:tc>
                <a:extLst>
                  <a:ext uri="{0D108BD9-81ED-4DB2-BD59-A6C34878D82A}">
                    <a16:rowId xmlns:a16="http://schemas.microsoft.com/office/drawing/2014/main" xmlns="" val="1478061145"/>
                  </a:ext>
                </a:extLst>
              </a:tr>
              <a:tr h="370840">
                <a:tc>
                  <a:txBody>
                    <a:bodyPr/>
                    <a:lstStyle/>
                    <a:p>
                      <a:pPr marL="0" marR="0" lvl="0" indent="0" algn="l" defTabSz="4389120" rtl="0" eaLnBrk="1" fontAlgn="auto" latinLnBrk="0" hangingPunct="1">
                        <a:lnSpc>
                          <a:spcPct val="100000"/>
                        </a:lnSpc>
                        <a:spcBef>
                          <a:spcPts val="0"/>
                        </a:spcBef>
                        <a:spcAft>
                          <a:spcPts val="0"/>
                        </a:spcAft>
                        <a:buClrTx/>
                        <a:buSzTx/>
                        <a:buFontTx/>
                        <a:buNone/>
                        <a:tabLst/>
                        <a:defRPr/>
                      </a:pPr>
                      <a:r>
                        <a:rPr lang="en-US" sz="3600" baseline="0" dirty="0" smtClean="0">
                          <a:solidFill>
                            <a:schemeClr val="tx1"/>
                          </a:solidFill>
                        </a:rPr>
                        <a:t>2.     </a:t>
                      </a:r>
                      <a:r>
                        <a:rPr lang="en-US" sz="3600" b="1" baseline="0" dirty="0" smtClean="0">
                          <a:solidFill>
                            <a:schemeClr val="tx1"/>
                          </a:solidFill>
                        </a:rPr>
                        <a:t>Integration of CIL-</a:t>
                      </a:r>
                      <a:r>
                        <a:rPr lang="en-US" sz="3600" baseline="0" dirty="0" smtClean="0">
                          <a:solidFill>
                            <a:schemeClr val="tx1"/>
                          </a:solidFill>
                        </a:rPr>
                        <a:t> Watch tutorial  #1 “Beginning Researchers” from CIL , </a:t>
                      </a:r>
                      <a:r>
                        <a:rPr lang="en-US" sz="3600" baseline="0" dirty="0" err="1" smtClean="0">
                          <a:solidFill>
                            <a:schemeClr val="tx1"/>
                          </a:solidFill>
                        </a:rPr>
                        <a:t>Pfau</a:t>
                      </a:r>
                      <a:r>
                        <a:rPr lang="en-US" sz="3600" baseline="0" dirty="0" smtClean="0">
                          <a:solidFill>
                            <a:schemeClr val="tx1"/>
                          </a:solidFill>
                        </a:rPr>
                        <a:t> library .  </a:t>
                      </a:r>
                    </a:p>
                    <a:p>
                      <a:pPr marL="0" marR="0" lvl="0" indent="0" algn="l" defTabSz="4389120" rtl="0" eaLnBrk="1" fontAlgn="auto" latinLnBrk="0" hangingPunct="1">
                        <a:lnSpc>
                          <a:spcPct val="100000"/>
                        </a:lnSpc>
                        <a:spcBef>
                          <a:spcPts val="0"/>
                        </a:spcBef>
                        <a:spcAft>
                          <a:spcPts val="0"/>
                        </a:spcAft>
                        <a:buClrTx/>
                        <a:buSzTx/>
                        <a:buFontTx/>
                        <a:buNone/>
                        <a:tabLst/>
                        <a:defRPr/>
                      </a:pPr>
                      <a:r>
                        <a:rPr lang="en-US" sz="3600" baseline="0" dirty="0" smtClean="0">
                          <a:solidFill>
                            <a:schemeClr val="tx1"/>
                          </a:solidFill>
                        </a:rPr>
                        <a:t>        </a:t>
                      </a:r>
                      <a:r>
                        <a:rPr lang="en-US" sz="3600" i="1" baseline="0" dirty="0" smtClean="0">
                          <a:solidFill>
                            <a:schemeClr val="tx1"/>
                          </a:solidFill>
                        </a:rPr>
                        <a:t>Assignment-</a:t>
                      </a:r>
                      <a:r>
                        <a:rPr lang="en-US" sz="3600" baseline="0" dirty="0" smtClean="0">
                          <a:solidFill>
                            <a:schemeClr val="tx1"/>
                          </a:solidFill>
                        </a:rPr>
                        <a:t>Conduct literature review before /after watching videos and select two articles </a:t>
                      </a:r>
                    </a:p>
                    <a:p>
                      <a:pPr marL="0" marR="0" lvl="0" indent="0" algn="l" defTabSz="4389120" rtl="0" eaLnBrk="1" fontAlgn="auto" latinLnBrk="0" hangingPunct="1">
                        <a:lnSpc>
                          <a:spcPct val="100000"/>
                        </a:lnSpc>
                        <a:spcBef>
                          <a:spcPts val="0"/>
                        </a:spcBef>
                        <a:spcAft>
                          <a:spcPts val="0"/>
                        </a:spcAft>
                        <a:buClrTx/>
                        <a:buSzTx/>
                        <a:buFontTx/>
                        <a:buNone/>
                        <a:tabLst/>
                        <a:defRPr/>
                      </a:pPr>
                      <a:r>
                        <a:rPr lang="en-US" sz="3600" baseline="0" dirty="0" smtClean="0">
                          <a:solidFill>
                            <a:schemeClr val="tx1"/>
                          </a:solidFill>
                        </a:rPr>
                        <a:t>        for your research question using effective keywords.</a:t>
                      </a:r>
                    </a:p>
                    <a:p>
                      <a:pPr marL="0" marR="0" lvl="0" indent="0" algn="l" defTabSz="4389120" rtl="0" eaLnBrk="1" fontAlgn="auto" latinLnBrk="0" hangingPunct="1">
                        <a:lnSpc>
                          <a:spcPct val="100000"/>
                        </a:lnSpc>
                        <a:spcBef>
                          <a:spcPts val="0"/>
                        </a:spcBef>
                        <a:spcAft>
                          <a:spcPts val="0"/>
                        </a:spcAft>
                        <a:buClrTx/>
                        <a:buSzTx/>
                        <a:buFontTx/>
                        <a:buNone/>
                        <a:tabLst/>
                        <a:defRPr/>
                      </a:pPr>
                      <a:r>
                        <a:rPr lang="en-US" sz="3600" baseline="0" dirty="0" smtClean="0">
                          <a:solidFill>
                            <a:schemeClr val="tx1"/>
                          </a:solidFill>
                        </a:rPr>
                        <a:t>        3 step-</a:t>
                      </a:r>
                      <a:r>
                        <a:rPr lang="en-US" sz="3600" dirty="0" smtClean="0">
                          <a:solidFill>
                            <a:schemeClr val="tx1"/>
                          </a:solidFill>
                        </a:rPr>
                        <a:t>Developing a Research Question/Selecting Keywords/Refining your Research Question    </a:t>
                      </a:r>
                    </a:p>
                  </a:txBody>
                  <a:tcPr/>
                </a:tc>
                <a:tc>
                  <a:txBody>
                    <a:bodyPr/>
                    <a:lstStyle/>
                    <a:p>
                      <a:r>
                        <a:rPr lang="en-US" dirty="0" smtClean="0">
                          <a:solidFill>
                            <a:schemeClr val="tx1"/>
                          </a:solidFill>
                        </a:rPr>
                        <a:t> </a:t>
                      </a:r>
                      <a:endParaRPr lang="en-US" dirty="0">
                        <a:solidFill>
                          <a:schemeClr val="tx1"/>
                        </a:solidFill>
                      </a:endParaRPr>
                    </a:p>
                  </a:txBody>
                  <a:tcPr/>
                </a:tc>
                <a:tc>
                  <a:txBody>
                    <a:bodyPr/>
                    <a:lstStyle/>
                    <a:p>
                      <a:r>
                        <a:rPr lang="en-US" dirty="0" smtClean="0">
                          <a:solidFill>
                            <a:schemeClr val="tx1"/>
                          </a:solidFill>
                        </a:rPr>
                        <a:t>  </a:t>
                      </a:r>
                      <a:endParaRPr lang="en-US" dirty="0">
                        <a:solidFill>
                          <a:schemeClr val="tx1"/>
                        </a:solidFill>
                      </a:endParaRPr>
                    </a:p>
                  </a:txBody>
                  <a:tcPr/>
                </a:tc>
                <a:tc>
                  <a:txBody>
                    <a:bodyPr/>
                    <a:lstStyle/>
                    <a:p>
                      <a:r>
                        <a:rPr lang="en-US" dirty="0" smtClean="0">
                          <a:solidFill>
                            <a:schemeClr val="tx1"/>
                          </a:solidFill>
                        </a:rPr>
                        <a:t>  X</a:t>
                      </a:r>
                      <a:endParaRPr lang="en-US" dirty="0">
                        <a:solidFill>
                          <a:schemeClr val="tx1"/>
                        </a:solidFill>
                      </a:endParaRPr>
                    </a:p>
                  </a:txBody>
                  <a:tcPr/>
                </a:tc>
                <a:tc>
                  <a:txBody>
                    <a:bodyPr/>
                    <a:lstStyle/>
                    <a:p>
                      <a:endParaRPr lang="en-US" dirty="0">
                        <a:solidFill>
                          <a:schemeClr val="tx1"/>
                        </a:solidFill>
                      </a:endParaRPr>
                    </a:p>
                  </a:txBody>
                  <a:tcPr/>
                </a:tc>
                <a:tc>
                  <a:txBody>
                    <a:bodyPr/>
                    <a:lstStyle/>
                    <a:p>
                      <a:endParaRPr lang="en-US" dirty="0">
                        <a:solidFill>
                          <a:schemeClr val="tx1"/>
                        </a:solidFill>
                      </a:endParaRPr>
                    </a:p>
                  </a:txBody>
                  <a:tcPr/>
                </a:tc>
                <a:tc>
                  <a:txBody>
                    <a:bodyPr/>
                    <a:lstStyle/>
                    <a:p>
                      <a:r>
                        <a:rPr lang="en-US" dirty="0" smtClean="0">
                          <a:solidFill>
                            <a:schemeClr val="tx1"/>
                          </a:solidFill>
                        </a:rPr>
                        <a:t> X</a:t>
                      </a:r>
                      <a:endParaRPr lang="en-US" dirty="0">
                        <a:solidFill>
                          <a:schemeClr val="tx1"/>
                        </a:solidFill>
                      </a:endParaRPr>
                    </a:p>
                  </a:txBody>
                  <a:tcPr/>
                </a:tc>
                <a:extLst>
                  <a:ext uri="{0D108BD9-81ED-4DB2-BD59-A6C34878D82A}">
                    <a16:rowId xmlns:a16="http://schemas.microsoft.com/office/drawing/2014/main" xmlns="" val="3562103639"/>
                  </a:ext>
                </a:extLst>
              </a:tr>
              <a:tr h="370840">
                <a:tc>
                  <a:txBody>
                    <a:bodyPr/>
                    <a:lstStyle/>
                    <a:p>
                      <a:pPr marL="742950" marR="0" lvl="0" indent="-742950" algn="l" defTabSz="4389120" rtl="0" eaLnBrk="1" fontAlgn="auto" latinLnBrk="0" hangingPunct="1">
                        <a:lnSpc>
                          <a:spcPct val="100000"/>
                        </a:lnSpc>
                        <a:spcBef>
                          <a:spcPts val="0"/>
                        </a:spcBef>
                        <a:spcAft>
                          <a:spcPts val="0"/>
                        </a:spcAft>
                        <a:buClrTx/>
                        <a:buSzTx/>
                        <a:buFontTx/>
                        <a:buAutoNum type="arabicPeriod" startAt="3"/>
                        <a:tabLst/>
                        <a:defRPr/>
                      </a:pPr>
                      <a:r>
                        <a:rPr lang="en-US" sz="3600" b="1" baseline="0" dirty="0" smtClean="0"/>
                        <a:t>Peer Review- </a:t>
                      </a:r>
                      <a:r>
                        <a:rPr lang="en-US" sz="3600" baseline="0" dirty="0" smtClean="0"/>
                        <a:t>A writing assignment focused on</a:t>
                      </a:r>
                      <a:r>
                        <a:rPr lang="en-US" sz="3600" dirty="0" smtClean="0"/>
                        <a:t> (1) developing knowledge of the earth's climate history/global warming and (2) learn to use data to</a:t>
                      </a:r>
                      <a:r>
                        <a:rPr lang="en-US" sz="3600" baseline="0" dirty="0" smtClean="0"/>
                        <a:t> support your climate change topic.</a:t>
                      </a:r>
                      <a:endParaRPr lang="en-US" sz="3600" dirty="0" smtClean="0"/>
                    </a:p>
                    <a:p>
                      <a:pPr marL="0" marR="0" lvl="0" indent="0" algn="l" defTabSz="4389120" rtl="0" eaLnBrk="1" fontAlgn="auto" latinLnBrk="0" hangingPunct="1">
                        <a:lnSpc>
                          <a:spcPct val="100000"/>
                        </a:lnSpc>
                        <a:spcBef>
                          <a:spcPts val="0"/>
                        </a:spcBef>
                        <a:spcAft>
                          <a:spcPts val="0"/>
                        </a:spcAft>
                        <a:buClrTx/>
                        <a:buSzTx/>
                        <a:buFontTx/>
                        <a:buNone/>
                        <a:tabLst/>
                        <a:defRPr/>
                      </a:pPr>
                      <a:r>
                        <a:rPr lang="en-US" sz="3600" dirty="0" smtClean="0"/>
                        <a:t>       </a:t>
                      </a:r>
                      <a:r>
                        <a:rPr lang="en-US" sz="3600" i="1" dirty="0" smtClean="0"/>
                        <a:t>Topics-</a:t>
                      </a:r>
                      <a:r>
                        <a:rPr lang="en-US" sz="3600" dirty="0" smtClean="0"/>
                        <a:t>Causes of Earth's Climate/Climate</a:t>
                      </a:r>
                      <a:r>
                        <a:rPr lang="en-US" sz="3600" baseline="0" dirty="0" smtClean="0"/>
                        <a:t> </a:t>
                      </a:r>
                      <a:r>
                        <a:rPr lang="en-US" sz="3600" dirty="0" smtClean="0"/>
                        <a:t>Change</a:t>
                      </a:r>
                      <a:r>
                        <a:rPr lang="en-US" sz="3600" baseline="0" dirty="0" smtClean="0"/>
                        <a:t> </a:t>
                      </a:r>
                      <a:r>
                        <a:rPr lang="en-US" sz="3600" dirty="0" smtClean="0"/>
                        <a:t>Scenarios/ Policy Recommendations</a:t>
                      </a:r>
                      <a:r>
                        <a:rPr lang="en-US" sz="3600" baseline="0" dirty="0" smtClean="0"/>
                        <a:t> and</a:t>
                      </a:r>
                    </a:p>
                    <a:p>
                      <a:pPr marL="0" marR="0" lvl="0" indent="0" algn="l" defTabSz="4389120" rtl="0" eaLnBrk="1" fontAlgn="auto" latinLnBrk="0" hangingPunct="1">
                        <a:lnSpc>
                          <a:spcPct val="100000"/>
                        </a:lnSpc>
                        <a:spcBef>
                          <a:spcPts val="0"/>
                        </a:spcBef>
                        <a:spcAft>
                          <a:spcPts val="0"/>
                        </a:spcAft>
                        <a:buClrTx/>
                        <a:buSzTx/>
                        <a:buFontTx/>
                        <a:buNone/>
                        <a:tabLst/>
                        <a:defRPr/>
                      </a:pPr>
                      <a:r>
                        <a:rPr lang="en-US" sz="3600" baseline="0" dirty="0" smtClean="0"/>
                        <a:t>        </a:t>
                      </a:r>
                      <a:r>
                        <a:rPr lang="en-US" sz="3600" dirty="0" smtClean="0"/>
                        <a:t>students share their work with peers for constructive feedback </a:t>
                      </a:r>
                      <a:r>
                        <a:rPr lang="en-US" sz="3600" baseline="0" dirty="0" smtClean="0"/>
                        <a:t>/</a:t>
                      </a:r>
                      <a:r>
                        <a:rPr lang="en-US" sz="3600" dirty="0" smtClean="0"/>
                        <a:t>revision</a:t>
                      </a:r>
                      <a:r>
                        <a:rPr lang="en-US" sz="3600" baseline="0" dirty="0" smtClean="0"/>
                        <a:t> of paper.</a:t>
                      </a:r>
                      <a:r>
                        <a:rPr lang="en-US" sz="3600" dirty="0" smtClean="0"/>
                        <a:t> </a:t>
                      </a:r>
                    </a:p>
                  </a:txBody>
                  <a:tcPr/>
                </a:tc>
                <a:tc>
                  <a:txBody>
                    <a:bodyPr/>
                    <a:lstStyle/>
                    <a:p>
                      <a:endParaRPr lang="en-US"/>
                    </a:p>
                  </a:txBody>
                  <a:tcPr/>
                </a:tc>
                <a:tc>
                  <a:txBody>
                    <a:bodyPr/>
                    <a:lstStyle/>
                    <a:p>
                      <a:r>
                        <a:rPr lang="en-US" dirty="0" smtClean="0"/>
                        <a:t> X</a:t>
                      </a:r>
                      <a:endParaRPr lang="en-US" dirty="0"/>
                    </a:p>
                  </a:txBody>
                  <a:tcPr/>
                </a:tc>
                <a:tc>
                  <a:txBody>
                    <a:bodyPr/>
                    <a:lstStyle/>
                    <a:p>
                      <a:r>
                        <a:rPr lang="en-US" dirty="0" smtClean="0"/>
                        <a:t>  </a:t>
                      </a:r>
                      <a:endParaRPr lang="en-US" dirty="0"/>
                    </a:p>
                  </a:txBody>
                  <a:tcPr/>
                </a:tc>
                <a:tc>
                  <a:txBody>
                    <a:bodyPr/>
                    <a:lstStyle/>
                    <a:p>
                      <a:r>
                        <a:rPr lang="en-US" dirty="0" smtClean="0"/>
                        <a:t>  X</a:t>
                      </a:r>
                      <a:endParaRPr lang="en-US" dirty="0"/>
                    </a:p>
                  </a:txBody>
                  <a:tcPr/>
                </a:tc>
                <a:tc>
                  <a:txBody>
                    <a:bodyPr/>
                    <a:lstStyle/>
                    <a:p>
                      <a:r>
                        <a:rPr lang="en-US" dirty="0" smtClean="0"/>
                        <a:t> X</a:t>
                      </a:r>
                      <a:endParaRPr lang="en-US" dirty="0"/>
                    </a:p>
                  </a:txBody>
                  <a:tcPr/>
                </a:tc>
                <a:tc>
                  <a:txBody>
                    <a:bodyPr/>
                    <a:lstStyle/>
                    <a:p>
                      <a:r>
                        <a:rPr lang="en-US" dirty="0" smtClean="0"/>
                        <a:t> X</a:t>
                      </a:r>
                      <a:endParaRPr lang="en-US" dirty="0"/>
                    </a:p>
                  </a:txBody>
                  <a:tcPr/>
                </a:tc>
                <a:extLst>
                  <a:ext uri="{0D108BD9-81ED-4DB2-BD59-A6C34878D82A}">
                    <a16:rowId xmlns:a16="http://schemas.microsoft.com/office/drawing/2014/main" xmlns="" val="1124630789"/>
                  </a:ext>
                </a:extLst>
              </a:tr>
              <a:tr h="370840">
                <a:tc>
                  <a:txBody>
                    <a:bodyPr/>
                    <a:lstStyle/>
                    <a:p>
                      <a:pPr marL="742950" marR="0" lvl="0" indent="-742950" algn="l" defTabSz="4389120" rtl="0" eaLnBrk="1" fontAlgn="auto" latinLnBrk="0" hangingPunct="1">
                        <a:lnSpc>
                          <a:spcPct val="100000"/>
                        </a:lnSpc>
                        <a:spcBef>
                          <a:spcPts val="0"/>
                        </a:spcBef>
                        <a:spcAft>
                          <a:spcPts val="0"/>
                        </a:spcAft>
                        <a:buClrTx/>
                        <a:buSzTx/>
                        <a:buFontTx/>
                        <a:buAutoNum type="arabicPeriod" startAt="4"/>
                        <a:tabLst/>
                        <a:defRPr/>
                      </a:pPr>
                      <a:r>
                        <a:rPr lang="en-US" sz="3600" b="1" baseline="0" dirty="0" smtClean="0"/>
                        <a:t>Your Carbon Footprint-</a:t>
                      </a:r>
                      <a:r>
                        <a:rPr lang="en-US" sz="3600" b="0" baseline="0" dirty="0" smtClean="0"/>
                        <a:t>Measure the greenhouse gases that you are responsible for creating. </a:t>
                      </a:r>
                      <a:r>
                        <a:rPr lang="en-US" sz="3600" baseline="0" dirty="0" smtClean="0"/>
                        <a:t>Learn the 5 R’s for reducing your footprint. Discuss in groups and apply ideas in a short paper  highlighting 2 opinions from people in your neighborhood or family.</a:t>
                      </a:r>
                    </a:p>
                  </a:txBody>
                  <a:tcPr/>
                </a:tc>
                <a:tc>
                  <a:txBody>
                    <a:bodyPr/>
                    <a:lstStyle/>
                    <a:p>
                      <a:endParaRPr lang="en-US"/>
                    </a:p>
                  </a:txBody>
                  <a:tcPr/>
                </a:tc>
                <a:tc>
                  <a:txBody>
                    <a:bodyPr/>
                    <a:lstStyle/>
                    <a:p>
                      <a:r>
                        <a:rPr lang="en-US" dirty="0" smtClean="0"/>
                        <a:t>  X</a:t>
                      </a:r>
                      <a:endParaRPr lang="en-US" dirty="0"/>
                    </a:p>
                  </a:txBody>
                  <a:tcPr/>
                </a:tc>
                <a:tc>
                  <a:txBody>
                    <a:bodyPr/>
                    <a:lstStyle/>
                    <a:p>
                      <a:endParaRPr lang="en-US"/>
                    </a:p>
                  </a:txBody>
                  <a:tcPr/>
                </a:tc>
                <a:tc>
                  <a:txBody>
                    <a:bodyPr/>
                    <a:lstStyle/>
                    <a:p>
                      <a:r>
                        <a:rPr lang="en-US" dirty="0" smtClean="0"/>
                        <a:t>X</a:t>
                      </a:r>
                      <a:endParaRPr lang="en-US" dirty="0"/>
                    </a:p>
                  </a:txBody>
                  <a:tcPr/>
                </a:tc>
                <a:tc>
                  <a:txBody>
                    <a:bodyPr/>
                    <a:lstStyle/>
                    <a:p>
                      <a:r>
                        <a:rPr lang="en-US" dirty="0" smtClean="0"/>
                        <a:t>  X</a:t>
                      </a:r>
                      <a:endParaRPr lang="en-US" dirty="0"/>
                    </a:p>
                  </a:txBody>
                  <a:tcPr/>
                </a:tc>
                <a:tc>
                  <a:txBody>
                    <a:bodyPr/>
                    <a:lstStyle/>
                    <a:p>
                      <a:endParaRPr lang="en-US" dirty="0"/>
                    </a:p>
                  </a:txBody>
                  <a:tcPr/>
                </a:tc>
                <a:extLst>
                  <a:ext uri="{0D108BD9-81ED-4DB2-BD59-A6C34878D82A}">
                    <a16:rowId xmlns:a16="http://schemas.microsoft.com/office/drawing/2014/main" xmlns="" val="2641915748"/>
                  </a:ext>
                </a:extLst>
              </a:tr>
              <a:tr h="370840">
                <a:tc>
                  <a:txBody>
                    <a:bodyPr/>
                    <a:lstStyle/>
                    <a:p>
                      <a:pPr marL="742950" marR="0" lvl="0" indent="-742950" algn="l" defTabSz="4389120" rtl="0" eaLnBrk="1" fontAlgn="auto" latinLnBrk="0" hangingPunct="1">
                        <a:lnSpc>
                          <a:spcPct val="100000"/>
                        </a:lnSpc>
                        <a:spcBef>
                          <a:spcPts val="0"/>
                        </a:spcBef>
                        <a:spcAft>
                          <a:spcPts val="0"/>
                        </a:spcAft>
                        <a:buClrTx/>
                        <a:buSzTx/>
                        <a:buFontTx/>
                        <a:buAutoNum type="arabicPeriod" startAt="5"/>
                        <a:tabLst/>
                        <a:defRPr/>
                      </a:pPr>
                      <a:r>
                        <a:rPr lang="en-US" sz="3600" b="1" baseline="0" dirty="0" smtClean="0"/>
                        <a:t>Jigsaw-</a:t>
                      </a:r>
                      <a:r>
                        <a:rPr lang="en-US" sz="3600" b="0" baseline="0" dirty="0" smtClean="0"/>
                        <a:t>Development of your final environmental  project. The class is divided into several  groups then re-mixed. Each person teaches the rest of the group about their particular assignment. New group puts pieces of puzzle together to form the full picture.         </a:t>
                      </a:r>
                      <a:endParaRPr lang="en-US" sz="3600" b="0" dirty="0" smtClean="0"/>
                    </a:p>
                  </a:txBody>
                  <a:tcPr/>
                </a:tc>
                <a:tc>
                  <a:txBody>
                    <a:bodyPr/>
                    <a:lstStyle/>
                    <a:p>
                      <a:endParaRPr lang="en-US" dirty="0"/>
                    </a:p>
                  </a:txBody>
                  <a:tcPr/>
                </a:tc>
                <a:tc>
                  <a:txBody>
                    <a:bodyPr/>
                    <a:lstStyle/>
                    <a:p>
                      <a:r>
                        <a:rPr lang="en-US" dirty="0" smtClean="0"/>
                        <a:t> X</a:t>
                      </a:r>
                      <a:endParaRPr lang="en-US" dirty="0"/>
                    </a:p>
                  </a:txBody>
                  <a:tcPr/>
                </a:tc>
                <a:tc>
                  <a:txBody>
                    <a:bodyPr/>
                    <a:lstStyle/>
                    <a:p>
                      <a:r>
                        <a:rPr lang="en-US" dirty="0" smtClean="0"/>
                        <a:t> X</a:t>
                      </a:r>
                      <a:endParaRPr lang="en-US" dirty="0"/>
                    </a:p>
                  </a:txBody>
                  <a:tcPr/>
                </a:tc>
                <a:tc>
                  <a:txBody>
                    <a:bodyPr/>
                    <a:lstStyle/>
                    <a:p>
                      <a:r>
                        <a:rPr lang="en-US" dirty="0" smtClean="0"/>
                        <a:t> X</a:t>
                      </a:r>
                      <a:endParaRPr lang="en-US" dirty="0"/>
                    </a:p>
                  </a:txBody>
                  <a:tcPr/>
                </a:tc>
                <a:tc>
                  <a:txBody>
                    <a:bodyPr/>
                    <a:lstStyle/>
                    <a:p>
                      <a:endParaRPr lang="en-US" dirty="0"/>
                    </a:p>
                  </a:txBody>
                  <a:tcPr/>
                </a:tc>
                <a:tc>
                  <a:txBody>
                    <a:bodyPr/>
                    <a:lstStyle/>
                    <a:p>
                      <a:r>
                        <a:rPr lang="en-US" dirty="0" smtClean="0"/>
                        <a:t> X</a:t>
                      </a:r>
                      <a:endParaRPr lang="en-US" dirty="0"/>
                    </a:p>
                  </a:txBody>
                  <a:tcPr/>
                </a:tc>
                <a:extLst>
                  <a:ext uri="{0D108BD9-81ED-4DB2-BD59-A6C34878D82A}">
                    <a16:rowId xmlns:a16="http://schemas.microsoft.com/office/drawing/2014/main" xmlns="" val="4085783548"/>
                  </a:ext>
                </a:extLst>
              </a:tr>
              <a:tr h="1697013">
                <a:tc>
                  <a:txBody>
                    <a:bodyPr/>
                    <a:lstStyle/>
                    <a:p>
                      <a:pPr marL="742950" marR="0" lvl="0" indent="-742950" algn="l" defTabSz="4389120" rtl="0" eaLnBrk="1" fontAlgn="auto" latinLnBrk="0" hangingPunct="1">
                        <a:lnSpc>
                          <a:spcPct val="100000"/>
                        </a:lnSpc>
                        <a:spcBef>
                          <a:spcPts val="0"/>
                        </a:spcBef>
                        <a:spcAft>
                          <a:spcPts val="0"/>
                        </a:spcAft>
                        <a:buClrTx/>
                        <a:buSzTx/>
                        <a:buFontTx/>
                        <a:buAutoNum type="arabicPeriod" startAt="6"/>
                        <a:tabLst/>
                        <a:defRPr/>
                      </a:pPr>
                      <a:r>
                        <a:rPr lang="en-US" sz="3600" b="1" dirty="0" smtClean="0"/>
                        <a:t>Guided</a:t>
                      </a:r>
                      <a:r>
                        <a:rPr lang="en-US" sz="3600" b="1" baseline="0" dirty="0" smtClean="0"/>
                        <a:t> </a:t>
                      </a:r>
                      <a:r>
                        <a:rPr lang="en-US" sz="3600" b="1" dirty="0" smtClean="0"/>
                        <a:t>Journal</a:t>
                      </a:r>
                      <a:r>
                        <a:rPr lang="en-US" sz="3600" b="1" baseline="0" dirty="0" smtClean="0"/>
                        <a:t> Writing</a:t>
                      </a:r>
                      <a:r>
                        <a:rPr lang="en-US" sz="3600" b="1" dirty="0" smtClean="0"/>
                        <a:t> - </a:t>
                      </a:r>
                      <a:r>
                        <a:rPr lang="en-US" sz="3600" b="0" baseline="0" dirty="0" smtClean="0"/>
                        <a:t>“</a:t>
                      </a:r>
                      <a:r>
                        <a:rPr lang="en-US" sz="3600" i="1" baseline="0" dirty="0" smtClean="0"/>
                        <a:t>On Course” </a:t>
                      </a:r>
                      <a:r>
                        <a:rPr lang="en-US" sz="3600" dirty="0" smtClean="0"/>
                        <a:t>e-portfolios -</a:t>
                      </a:r>
                      <a:r>
                        <a:rPr lang="en-US" sz="3600" baseline="0" dirty="0" smtClean="0"/>
                        <a:t> Read </a:t>
                      </a:r>
                      <a:r>
                        <a:rPr lang="en-US" sz="3600" baseline="0" dirty="0" smtClean="0"/>
                        <a:t>an article about proven success   strategies. Through the guided journal entry apply these strategies to your own life.</a:t>
                      </a:r>
                    </a:p>
                    <a:p>
                      <a:pPr marL="0" marR="0" lvl="0" indent="0" algn="l" defTabSz="4389120" rtl="0" eaLnBrk="1" fontAlgn="auto" latinLnBrk="0" hangingPunct="1">
                        <a:lnSpc>
                          <a:spcPct val="100000"/>
                        </a:lnSpc>
                        <a:spcBef>
                          <a:spcPts val="0"/>
                        </a:spcBef>
                        <a:spcAft>
                          <a:spcPts val="0"/>
                        </a:spcAft>
                        <a:buClrTx/>
                        <a:buSzTx/>
                        <a:buFontTx/>
                        <a:buNone/>
                        <a:tabLst/>
                        <a:defRPr/>
                      </a:pPr>
                      <a:r>
                        <a:rPr lang="en-US" sz="3600" i="1" baseline="0" dirty="0" smtClean="0"/>
                        <a:t>       Ex.-</a:t>
                      </a:r>
                      <a:r>
                        <a:rPr lang="en-US" sz="3600" baseline="0" dirty="0" smtClean="0"/>
                        <a:t>Describe a time when you reacted to a learning challenge with a “fixed “/“growth” mindset.</a:t>
                      </a:r>
                      <a:r>
                        <a:rPr lang="en-US" sz="3600" dirty="0" smtClean="0"/>
                        <a:t>      </a:t>
                      </a:r>
                    </a:p>
                  </a:txBody>
                  <a:tcPr/>
                </a:tc>
                <a:tc>
                  <a:txBody>
                    <a:bodyPr/>
                    <a:lstStyle/>
                    <a:p>
                      <a:r>
                        <a:rPr lang="en-US" dirty="0" smtClean="0"/>
                        <a:t>X</a:t>
                      </a:r>
                      <a:endParaRPr lang="en-US" dirty="0"/>
                    </a:p>
                  </a:txBody>
                  <a:tcPr/>
                </a:tc>
                <a:tc>
                  <a:txBody>
                    <a:bodyPr/>
                    <a:lstStyle/>
                    <a:p>
                      <a:endParaRPr lang="en-US" dirty="0"/>
                    </a:p>
                  </a:txBody>
                  <a:tcPr/>
                </a:tc>
                <a:tc>
                  <a:txBody>
                    <a:bodyPr/>
                    <a:lstStyle/>
                    <a:p>
                      <a:r>
                        <a:rPr lang="en-US" dirty="0" smtClean="0"/>
                        <a:t> </a:t>
                      </a:r>
                      <a:endParaRPr lang="en-US" dirty="0"/>
                    </a:p>
                  </a:txBody>
                  <a:tcPr/>
                </a:tc>
                <a:tc>
                  <a:txBody>
                    <a:bodyPr/>
                    <a:lstStyle/>
                    <a:p>
                      <a:r>
                        <a:rPr lang="en-US" dirty="0" smtClean="0"/>
                        <a:t>X</a:t>
                      </a:r>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xmlns="" val="1707048300"/>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100201671"/>
              </p:ext>
            </p:extLst>
          </p:nvPr>
        </p:nvGraphicFramePr>
        <p:xfrm>
          <a:off x="25285150" y="9697453"/>
          <a:ext cx="18135786" cy="10515390"/>
        </p:xfrm>
        <a:graphic>
          <a:graphicData uri="http://schemas.openxmlformats.org/drawingml/2006/table">
            <a:tbl>
              <a:tblPr firstRow="1" bandRow="1">
                <a:tableStyleId>{5C22544A-7EE6-4342-B048-85BDC9FD1C3A}</a:tableStyleId>
              </a:tblPr>
              <a:tblGrid>
                <a:gridCol w="1108014"/>
                <a:gridCol w="4359552"/>
                <a:gridCol w="4668252"/>
                <a:gridCol w="7999968"/>
              </a:tblGrid>
              <a:tr h="640366">
                <a:tc>
                  <a:txBody>
                    <a:bodyPr/>
                    <a:lstStyle/>
                    <a:p>
                      <a:pPr algn="l"/>
                      <a:r>
                        <a:rPr lang="en-US" sz="3600" b="1" dirty="0" smtClean="0">
                          <a:solidFill>
                            <a:schemeClr val="bg1"/>
                          </a:solidFill>
                        </a:rPr>
                        <a:t> Wk.</a:t>
                      </a:r>
                    </a:p>
                  </a:txBody>
                  <a:tcPr>
                    <a:solidFill>
                      <a:schemeClr val="accent6">
                        <a:lumMod val="75000"/>
                      </a:schemeClr>
                    </a:solidFill>
                  </a:tcPr>
                </a:tc>
                <a:tc>
                  <a:txBody>
                    <a:bodyPr/>
                    <a:lstStyle/>
                    <a:p>
                      <a:pPr algn="ctr"/>
                      <a:r>
                        <a:rPr lang="en-US" sz="3600" b="1" dirty="0" smtClean="0">
                          <a:solidFill>
                            <a:schemeClr val="bg1"/>
                          </a:solidFill>
                        </a:rPr>
                        <a:t>Topics</a:t>
                      </a:r>
                    </a:p>
                  </a:txBody>
                  <a:tcPr>
                    <a:solidFill>
                      <a:schemeClr val="accent6">
                        <a:lumMod val="75000"/>
                      </a:schemeClr>
                    </a:solidFill>
                  </a:tcPr>
                </a:tc>
                <a:tc>
                  <a:txBody>
                    <a:bodyPr/>
                    <a:lstStyle/>
                    <a:p>
                      <a:pPr algn="ctr"/>
                      <a:r>
                        <a:rPr lang="en-US" sz="3600" b="1" dirty="0" smtClean="0">
                          <a:solidFill>
                            <a:schemeClr val="bg1"/>
                          </a:solidFill>
                        </a:rPr>
                        <a:t>Activities</a:t>
                      </a:r>
                    </a:p>
                  </a:txBody>
                  <a:tcPr>
                    <a:solidFill>
                      <a:schemeClr val="accent6">
                        <a:lumMod val="75000"/>
                      </a:schemeClr>
                    </a:solidFill>
                  </a:tcPr>
                </a:tc>
                <a:tc>
                  <a:txBody>
                    <a:bodyPr/>
                    <a:lstStyle/>
                    <a:p>
                      <a:pPr algn="ctr"/>
                      <a:r>
                        <a:rPr lang="en-US" sz="3600" b="1" dirty="0" smtClean="0">
                          <a:solidFill>
                            <a:schemeClr val="bg1"/>
                          </a:solidFill>
                        </a:rPr>
                        <a:t>Assignments</a:t>
                      </a:r>
                      <a:endParaRPr lang="en-US" sz="3600" b="1" dirty="0">
                        <a:solidFill>
                          <a:schemeClr val="bg1"/>
                        </a:solidFill>
                      </a:endParaRPr>
                    </a:p>
                  </a:txBody>
                  <a:tcPr>
                    <a:solidFill>
                      <a:schemeClr val="accent6">
                        <a:lumMod val="75000"/>
                      </a:schemeClr>
                    </a:solidFill>
                  </a:tcPr>
                </a:tc>
              </a:tr>
              <a:tr h="2652946">
                <a:tc>
                  <a:txBody>
                    <a:bodyPr/>
                    <a:lstStyle/>
                    <a:p>
                      <a:r>
                        <a:rPr lang="en-US" sz="2800" b="0" dirty="0" smtClean="0">
                          <a:solidFill>
                            <a:schemeClr val="tx1">
                              <a:lumMod val="95000"/>
                              <a:lumOff val="5000"/>
                            </a:schemeClr>
                          </a:solidFill>
                        </a:rPr>
                        <a:t>1-3</a:t>
                      </a:r>
                      <a:endParaRPr lang="en-US" sz="2800" b="0" dirty="0">
                        <a:solidFill>
                          <a:schemeClr val="tx1">
                            <a:lumMod val="95000"/>
                            <a:lumOff val="5000"/>
                          </a:schemeClr>
                        </a:solidFill>
                      </a:endParaRPr>
                    </a:p>
                  </a:txBody>
                  <a:tcPr/>
                </a:tc>
                <a:tc>
                  <a:txBody>
                    <a:bodyPr/>
                    <a:lstStyle/>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b="0" baseline="0" dirty="0" smtClean="0">
                          <a:solidFill>
                            <a:schemeClr val="tx1">
                              <a:lumMod val="95000"/>
                              <a:lumOff val="5000"/>
                            </a:schemeClr>
                          </a:solidFill>
                        </a:rPr>
                        <a:t>Introduction to Course</a:t>
                      </a:r>
                    </a:p>
                    <a:p>
                      <a:pPr marL="457200" indent="-457200">
                        <a:buFont typeface="Wingdings" panose="05000000000000000000" pitchFamily="2" charset="2"/>
                        <a:buChar char="Ø"/>
                      </a:pPr>
                      <a:r>
                        <a:rPr lang="en-US" sz="2800" b="0" i="1" dirty="0" smtClean="0"/>
                        <a:t>Journal: e-portfolios</a:t>
                      </a: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b="0" i="1" baseline="0" dirty="0" smtClean="0">
                          <a:solidFill>
                            <a:schemeClr val="tx1">
                              <a:lumMod val="95000"/>
                              <a:lumOff val="5000"/>
                            </a:schemeClr>
                          </a:solidFill>
                        </a:rPr>
                        <a:t>Read/summarize  article</a:t>
                      </a: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b="0" baseline="0" dirty="0" smtClean="0">
                          <a:solidFill>
                            <a:schemeClr val="tx1">
                              <a:lumMod val="95000"/>
                              <a:lumOff val="5000"/>
                            </a:schemeClr>
                          </a:solidFill>
                        </a:rPr>
                        <a:t>CIL – Tutorial #1</a:t>
                      </a: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b="0" baseline="0" dirty="0" smtClean="0">
                          <a:solidFill>
                            <a:schemeClr val="tx1">
                              <a:lumMod val="95000"/>
                              <a:lumOff val="5000"/>
                            </a:schemeClr>
                          </a:solidFill>
                        </a:rPr>
                        <a:t>Fixed vs Growth mindset</a:t>
                      </a:r>
                    </a:p>
                  </a:txBody>
                  <a:tcPr/>
                </a:tc>
                <a:tc>
                  <a:txBody>
                    <a:bodyPr/>
                    <a:lstStyle/>
                    <a:p>
                      <a:r>
                        <a:rPr lang="en-US" sz="2800" b="1" i="0" dirty="0" smtClean="0">
                          <a:solidFill>
                            <a:schemeClr val="tx1"/>
                          </a:solidFill>
                        </a:rPr>
                        <a:t>Think-Pair-Share (1) </a:t>
                      </a:r>
                      <a:r>
                        <a:rPr lang="en-US" sz="2800" b="0" i="1" dirty="0" smtClean="0">
                          <a:solidFill>
                            <a:schemeClr val="tx1"/>
                          </a:solidFill>
                        </a:rPr>
                        <a:t>ongoing</a:t>
                      </a:r>
                      <a:endParaRPr lang="en-US" sz="2800" b="0" i="1" baseline="0" dirty="0" smtClean="0">
                        <a:solidFill>
                          <a:schemeClr val="tx1"/>
                        </a:solidFill>
                      </a:endParaRPr>
                    </a:p>
                    <a:p>
                      <a:r>
                        <a:rPr lang="en-US" sz="2800" b="1" i="0" baseline="0" dirty="0" smtClean="0">
                          <a:solidFill>
                            <a:schemeClr val="tx1"/>
                          </a:solidFill>
                        </a:rPr>
                        <a:t>Integration of CIL (2) </a:t>
                      </a:r>
                      <a:r>
                        <a:rPr lang="en-US" sz="2800" b="0" i="1" baseline="0" dirty="0" smtClean="0">
                          <a:solidFill>
                            <a:schemeClr val="tx1"/>
                          </a:solidFill>
                        </a:rPr>
                        <a:t>ongoing</a:t>
                      </a:r>
                    </a:p>
                    <a:p>
                      <a:pPr marL="0" marR="0" indent="0" algn="l" defTabSz="4389120" rtl="0" eaLnBrk="1" fontAlgn="auto" latinLnBrk="0" hangingPunct="1">
                        <a:lnSpc>
                          <a:spcPct val="100000"/>
                        </a:lnSpc>
                        <a:spcBef>
                          <a:spcPts val="0"/>
                        </a:spcBef>
                        <a:spcAft>
                          <a:spcPts val="0"/>
                        </a:spcAft>
                        <a:buClrTx/>
                        <a:buSzTx/>
                        <a:buFontTx/>
                        <a:buNone/>
                        <a:tabLst/>
                        <a:defRPr/>
                      </a:pPr>
                      <a:r>
                        <a:rPr lang="en-US" sz="2800" b="1" i="0" baseline="0" dirty="0" smtClean="0">
                          <a:solidFill>
                            <a:schemeClr val="tx1"/>
                          </a:solidFill>
                        </a:rPr>
                        <a:t>Journal Writing (6) </a:t>
                      </a:r>
                      <a:r>
                        <a:rPr lang="en-US" sz="2800" b="0" i="1" baseline="0" dirty="0" smtClean="0">
                          <a:solidFill>
                            <a:schemeClr val="tx1"/>
                          </a:solidFill>
                        </a:rPr>
                        <a:t>ongoing</a:t>
                      </a:r>
                    </a:p>
                    <a:p>
                      <a:pPr marL="0" marR="0" indent="0" algn="l" defTabSz="4389120" rtl="0" eaLnBrk="1" fontAlgn="auto" latinLnBrk="0" hangingPunct="1">
                        <a:lnSpc>
                          <a:spcPct val="100000"/>
                        </a:lnSpc>
                        <a:spcBef>
                          <a:spcPts val="0"/>
                        </a:spcBef>
                        <a:spcAft>
                          <a:spcPts val="0"/>
                        </a:spcAft>
                        <a:buClrTx/>
                        <a:buSzTx/>
                        <a:buFontTx/>
                        <a:buNone/>
                        <a:tabLst/>
                        <a:defRPr/>
                      </a:pPr>
                      <a:r>
                        <a:rPr lang="en-US" sz="2800" b="0" i="1" baseline="0" dirty="0" smtClean="0">
                          <a:solidFill>
                            <a:schemeClr val="tx1"/>
                          </a:solidFill>
                        </a:rPr>
                        <a:t>“On Course”</a:t>
                      </a:r>
                    </a:p>
                    <a:p>
                      <a:pPr marL="0" marR="0" indent="0" algn="l" defTabSz="4389120" rtl="0" eaLnBrk="1" fontAlgn="auto" latinLnBrk="0" hangingPunct="1">
                        <a:lnSpc>
                          <a:spcPct val="100000"/>
                        </a:lnSpc>
                        <a:spcBef>
                          <a:spcPts val="0"/>
                        </a:spcBef>
                        <a:spcAft>
                          <a:spcPts val="0"/>
                        </a:spcAft>
                        <a:buClrTx/>
                        <a:buSzTx/>
                        <a:buFontTx/>
                        <a:buNone/>
                        <a:tabLst/>
                        <a:defRPr/>
                      </a:pPr>
                      <a:r>
                        <a:rPr lang="en-US" sz="2800" b="0" baseline="0" dirty="0" smtClean="0">
                          <a:solidFill>
                            <a:schemeClr val="tx1"/>
                          </a:solidFill>
                        </a:rPr>
                        <a:t>Student  Stories </a:t>
                      </a:r>
                      <a:r>
                        <a:rPr lang="en-US" sz="2800" b="0" i="1" baseline="0" dirty="0" smtClean="0">
                          <a:solidFill>
                            <a:schemeClr val="tx1"/>
                          </a:solidFill>
                        </a:rPr>
                        <a:t>ongoing</a:t>
                      </a:r>
                    </a:p>
                    <a:p>
                      <a:pPr marL="0" marR="0" indent="0" algn="l" defTabSz="4389120" rtl="0" eaLnBrk="1" fontAlgn="auto" latinLnBrk="0" hangingPunct="1">
                        <a:lnSpc>
                          <a:spcPct val="100000"/>
                        </a:lnSpc>
                        <a:spcBef>
                          <a:spcPts val="0"/>
                        </a:spcBef>
                        <a:spcAft>
                          <a:spcPts val="0"/>
                        </a:spcAft>
                        <a:buClrTx/>
                        <a:buSzTx/>
                        <a:buFontTx/>
                        <a:buNone/>
                        <a:tabLst/>
                        <a:defRPr/>
                      </a:pPr>
                      <a:r>
                        <a:rPr lang="en-US" sz="2800" b="0" i="0" baseline="0" dirty="0" err="1" smtClean="0">
                          <a:solidFill>
                            <a:schemeClr val="tx1">
                              <a:lumMod val="95000"/>
                              <a:lumOff val="5000"/>
                            </a:schemeClr>
                          </a:solidFill>
                        </a:rPr>
                        <a:t>Spkr</a:t>
                      </a:r>
                      <a:r>
                        <a:rPr lang="en-US" sz="2800" b="0" i="0" baseline="0" dirty="0" smtClean="0">
                          <a:solidFill>
                            <a:schemeClr val="tx1">
                              <a:lumMod val="95000"/>
                              <a:lumOff val="5000"/>
                            </a:schemeClr>
                          </a:solidFill>
                        </a:rPr>
                        <a:t>: </a:t>
                      </a:r>
                      <a:r>
                        <a:rPr lang="en-US" sz="2800" b="0" i="0" dirty="0" smtClean="0"/>
                        <a:t>“Library-CIL”</a:t>
                      </a:r>
                    </a:p>
                  </a:txBody>
                  <a:tcPr/>
                </a:tc>
                <a:tc>
                  <a:txBody>
                    <a:bodyPr/>
                    <a:lstStyle/>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b="0" i="1" dirty="0" smtClean="0">
                          <a:solidFill>
                            <a:schemeClr val="tx1">
                              <a:lumMod val="95000"/>
                              <a:lumOff val="5000"/>
                            </a:schemeClr>
                          </a:solidFill>
                        </a:rPr>
                        <a:t>“On Course” Ch.</a:t>
                      </a:r>
                      <a:r>
                        <a:rPr lang="en-US" sz="2800" b="0" i="1" baseline="0" dirty="0" smtClean="0">
                          <a:solidFill>
                            <a:schemeClr val="tx1">
                              <a:lumMod val="95000"/>
                              <a:lumOff val="5000"/>
                            </a:schemeClr>
                          </a:solidFill>
                        </a:rPr>
                        <a:t> </a:t>
                      </a:r>
                      <a:r>
                        <a:rPr lang="en-US" sz="2800" b="0" i="1" dirty="0" smtClean="0">
                          <a:solidFill>
                            <a:schemeClr val="tx1">
                              <a:lumMod val="95000"/>
                              <a:lumOff val="5000"/>
                            </a:schemeClr>
                          </a:solidFill>
                        </a:rPr>
                        <a:t>Case Studies</a:t>
                      </a:r>
                      <a:r>
                        <a:rPr lang="en-US" sz="2800" b="0" i="1" baseline="0" dirty="0" smtClean="0">
                          <a:solidFill>
                            <a:schemeClr val="tx1">
                              <a:lumMod val="95000"/>
                              <a:lumOff val="5000"/>
                            </a:schemeClr>
                          </a:solidFill>
                        </a:rPr>
                        <a:t> , discussion/role play</a:t>
                      </a: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i="1" baseline="0" dirty="0" smtClean="0">
                          <a:solidFill>
                            <a:schemeClr val="tx1">
                              <a:lumMod val="95000"/>
                              <a:lumOff val="5000"/>
                            </a:schemeClr>
                          </a:solidFill>
                        </a:rPr>
                        <a:t>Environmental-Read article/video/ answer discussion questions on BB prior to class.</a:t>
                      </a: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i="0" baseline="0" dirty="0" smtClean="0">
                          <a:solidFill>
                            <a:schemeClr val="tx1">
                              <a:lumMod val="95000"/>
                              <a:lumOff val="5000"/>
                            </a:schemeClr>
                          </a:solidFill>
                        </a:rPr>
                        <a:t>Reflection-Strategies for reading/summarize article</a:t>
                      </a: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i="0" baseline="0" dirty="0" smtClean="0">
                          <a:solidFill>
                            <a:schemeClr val="tx1">
                              <a:lumMod val="95000"/>
                              <a:lumOff val="5000"/>
                            </a:schemeClr>
                          </a:solidFill>
                        </a:rPr>
                        <a:t>Reflection: Group activity on Fixed vs Growth (</a:t>
                      </a:r>
                      <a:r>
                        <a:rPr lang="en-US" sz="2800" i="0" baseline="0" dirty="0" err="1" smtClean="0">
                          <a:solidFill>
                            <a:schemeClr val="tx1">
                              <a:lumMod val="95000"/>
                              <a:lumOff val="5000"/>
                            </a:schemeClr>
                          </a:solidFill>
                        </a:rPr>
                        <a:t>ppt</a:t>
                      </a:r>
                      <a:r>
                        <a:rPr lang="en-US" sz="2800" i="0" baseline="0" dirty="0" smtClean="0">
                          <a:solidFill>
                            <a:schemeClr val="tx1">
                              <a:lumMod val="95000"/>
                              <a:lumOff val="5000"/>
                            </a:schemeClr>
                          </a:solidFill>
                        </a:rPr>
                        <a:t>)</a:t>
                      </a:r>
                      <a:endParaRPr lang="en-US" sz="2800" b="0" i="0" baseline="0" dirty="0" smtClean="0">
                        <a:solidFill>
                          <a:schemeClr val="tx1">
                            <a:lumMod val="95000"/>
                            <a:lumOff val="5000"/>
                          </a:schemeClr>
                        </a:solidFill>
                      </a:endParaRP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sz="2800" i="0" baseline="0" dirty="0" smtClean="0">
                          <a:solidFill>
                            <a:schemeClr val="tx1">
                              <a:lumMod val="95000"/>
                              <a:lumOff val="5000"/>
                            </a:schemeClr>
                          </a:solidFill>
                        </a:rPr>
                        <a:t>Quiz #1 </a:t>
                      </a:r>
                    </a:p>
                  </a:txBody>
                  <a:tcPr/>
                </a:tc>
              </a:tr>
              <a:tr h="1824706">
                <a:tc>
                  <a:txBody>
                    <a:bodyPr/>
                    <a:lstStyle/>
                    <a:p>
                      <a:r>
                        <a:rPr lang="en-US" sz="2800" dirty="0" smtClean="0">
                          <a:solidFill>
                            <a:schemeClr val="tx1">
                              <a:lumMod val="95000"/>
                              <a:lumOff val="5000"/>
                            </a:schemeClr>
                          </a:solidFill>
                        </a:rPr>
                        <a:t>4-6</a:t>
                      </a:r>
                      <a:endParaRPr lang="en-US" sz="2800" dirty="0">
                        <a:solidFill>
                          <a:schemeClr val="tx1">
                            <a:lumMod val="95000"/>
                            <a:lumOff val="5000"/>
                          </a:schemeClr>
                        </a:solidFill>
                      </a:endParaRPr>
                    </a:p>
                  </a:txBody>
                  <a:tcPr/>
                </a:tc>
                <a:tc>
                  <a:txBody>
                    <a:bodyPr/>
                    <a:lstStyle/>
                    <a:p>
                      <a:pPr marL="457200" indent="-457200">
                        <a:buFont typeface="Wingdings" panose="05000000000000000000" pitchFamily="2" charset="2"/>
                        <a:buChar char="Ø"/>
                      </a:pPr>
                      <a:r>
                        <a:rPr lang="en-US" sz="2800" b="0" i="1" dirty="0" smtClean="0"/>
                        <a:t>Journal: e-portfolios</a:t>
                      </a: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b="0" i="1" baseline="0" dirty="0" smtClean="0">
                          <a:solidFill>
                            <a:schemeClr val="tx1">
                              <a:lumMod val="95000"/>
                              <a:lumOff val="5000"/>
                            </a:schemeClr>
                          </a:solidFill>
                        </a:rPr>
                        <a:t>Read/summarize  article</a:t>
                      </a:r>
                      <a:endParaRPr lang="en-US" sz="2800" b="0" i="1" dirty="0" smtClean="0"/>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b="0" baseline="0" dirty="0" smtClean="0">
                          <a:solidFill>
                            <a:schemeClr val="tx1">
                              <a:lumMod val="95000"/>
                              <a:lumOff val="5000"/>
                            </a:schemeClr>
                          </a:solidFill>
                        </a:rPr>
                        <a:t>CIL – Tutorial #1</a:t>
                      </a: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b="0" baseline="0" dirty="0" smtClean="0">
                          <a:solidFill>
                            <a:schemeClr val="tx1">
                              <a:lumMod val="95000"/>
                              <a:lumOff val="5000"/>
                            </a:schemeClr>
                          </a:solidFill>
                        </a:rPr>
                        <a:t>Use data to support topic</a:t>
                      </a:r>
                    </a:p>
                  </a:txBody>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2800" b="1" i="0" dirty="0" smtClean="0">
                          <a:solidFill>
                            <a:schemeClr val="tx1"/>
                          </a:solidFill>
                        </a:rPr>
                        <a:t>Think-Pair-Share (1)</a:t>
                      </a:r>
                    </a:p>
                    <a:p>
                      <a:pPr marL="0" marR="0" indent="0" algn="l" defTabSz="4389120" rtl="0" eaLnBrk="1" fontAlgn="auto" latinLnBrk="0" hangingPunct="1">
                        <a:lnSpc>
                          <a:spcPct val="100000"/>
                        </a:lnSpc>
                        <a:spcBef>
                          <a:spcPts val="0"/>
                        </a:spcBef>
                        <a:spcAft>
                          <a:spcPts val="0"/>
                        </a:spcAft>
                        <a:buClrTx/>
                        <a:buSzTx/>
                        <a:buFontTx/>
                        <a:buNone/>
                        <a:tabLst/>
                        <a:defRPr/>
                      </a:pPr>
                      <a:r>
                        <a:rPr lang="en-US" sz="2800" b="1" i="0" baseline="0" dirty="0" smtClean="0"/>
                        <a:t>Peer Review (3)</a:t>
                      </a:r>
                      <a:endParaRPr lang="en-US" sz="2800" b="1" i="0" baseline="0" dirty="0" smtClean="0">
                        <a:solidFill>
                          <a:schemeClr val="tx1"/>
                        </a:solidFill>
                      </a:endParaRPr>
                    </a:p>
                    <a:p>
                      <a:pPr marL="0" marR="0" indent="0" algn="l" defTabSz="4389120" rtl="0" eaLnBrk="1" fontAlgn="auto" latinLnBrk="0" hangingPunct="1">
                        <a:lnSpc>
                          <a:spcPct val="100000"/>
                        </a:lnSpc>
                        <a:spcBef>
                          <a:spcPts val="0"/>
                        </a:spcBef>
                        <a:spcAft>
                          <a:spcPts val="0"/>
                        </a:spcAft>
                        <a:buClrTx/>
                        <a:buSzTx/>
                        <a:buFontTx/>
                        <a:buNone/>
                        <a:tabLst/>
                        <a:defRPr/>
                      </a:pPr>
                      <a:r>
                        <a:rPr lang="en-US" sz="2800" b="1" i="0" baseline="0" dirty="0" smtClean="0">
                          <a:solidFill>
                            <a:schemeClr val="tx1"/>
                          </a:solidFill>
                        </a:rPr>
                        <a:t>Journal Writing (6)</a:t>
                      </a:r>
                      <a:endParaRPr lang="en-US" sz="2800" b="1" baseline="0" dirty="0" smtClean="0"/>
                    </a:p>
                    <a:p>
                      <a:pPr marL="0" marR="0" indent="0" algn="l" defTabSz="4389120" rtl="0" eaLnBrk="1" fontAlgn="auto" latinLnBrk="0" hangingPunct="1">
                        <a:lnSpc>
                          <a:spcPct val="100000"/>
                        </a:lnSpc>
                        <a:spcBef>
                          <a:spcPts val="0"/>
                        </a:spcBef>
                        <a:spcAft>
                          <a:spcPts val="0"/>
                        </a:spcAft>
                        <a:buClrTx/>
                        <a:buSzTx/>
                        <a:buFontTx/>
                        <a:buNone/>
                        <a:tabLst/>
                        <a:defRPr/>
                      </a:pPr>
                      <a:r>
                        <a:rPr lang="en-US" sz="2800" b="0" baseline="0" dirty="0" smtClean="0"/>
                        <a:t>Concept map- ”straw” </a:t>
                      </a:r>
                      <a:endParaRPr lang="en-US" sz="2800" b="0" dirty="0" smtClean="0">
                        <a:solidFill>
                          <a:schemeClr val="tx1">
                            <a:lumMod val="95000"/>
                            <a:lumOff val="5000"/>
                          </a:schemeClr>
                        </a:solidFill>
                      </a:endParaRPr>
                    </a:p>
                  </a:txBody>
                  <a:tcPr/>
                </a:tc>
                <a:tc>
                  <a:txBody>
                    <a:bodyPr/>
                    <a:lstStyle/>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b="0" i="1" dirty="0" smtClean="0">
                          <a:solidFill>
                            <a:schemeClr val="tx1">
                              <a:lumMod val="95000"/>
                              <a:lumOff val="5000"/>
                            </a:schemeClr>
                          </a:solidFill>
                        </a:rPr>
                        <a:t>“On Course” Ch.</a:t>
                      </a:r>
                      <a:r>
                        <a:rPr lang="en-US" sz="2800" b="0" i="1" baseline="0" dirty="0" smtClean="0">
                          <a:solidFill>
                            <a:schemeClr val="tx1">
                              <a:lumMod val="95000"/>
                              <a:lumOff val="5000"/>
                            </a:schemeClr>
                          </a:solidFill>
                        </a:rPr>
                        <a:t> </a:t>
                      </a:r>
                      <a:r>
                        <a:rPr lang="en-US" sz="2800" b="0" i="1" dirty="0" smtClean="0">
                          <a:solidFill>
                            <a:schemeClr val="tx1">
                              <a:lumMod val="95000"/>
                              <a:lumOff val="5000"/>
                            </a:schemeClr>
                          </a:solidFill>
                        </a:rPr>
                        <a:t>Case Studies</a:t>
                      </a:r>
                      <a:r>
                        <a:rPr lang="en-US" sz="2800" b="0" i="1" baseline="0" dirty="0" smtClean="0">
                          <a:solidFill>
                            <a:schemeClr val="tx1">
                              <a:lumMod val="95000"/>
                              <a:lumOff val="5000"/>
                            </a:schemeClr>
                          </a:solidFill>
                        </a:rPr>
                        <a:t> , discussion/role play</a:t>
                      </a: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i="1" baseline="0" dirty="0" smtClean="0">
                          <a:solidFill>
                            <a:schemeClr val="tx1">
                              <a:lumMod val="95000"/>
                              <a:lumOff val="5000"/>
                            </a:schemeClr>
                          </a:solidFill>
                        </a:rPr>
                        <a:t>Discussion/questions on BB</a:t>
                      </a:r>
                      <a:r>
                        <a:rPr lang="en-US" sz="2800" i="1" dirty="0" smtClean="0">
                          <a:solidFill>
                            <a:schemeClr val="tx1">
                              <a:lumMod val="95000"/>
                              <a:lumOff val="5000"/>
                            </a:schemeClr>
                          </a:solidFill>
                        </a:rPr>
                        <a:t> </a:t>
                      </a:r>
                      <a:endParaRPr lang="en-US" sz="2800" i="1" baseline="0" dirty="0" smtClean="0">
                        <a:solidFill>
                          <a:schemeClr val="tx1">
                            <a:lumMod val="95000"/>
                            <a:lumOff val="5000"/>
                          </a:schemeClr>
                        </a:solidFill>
                      </a:endParaRP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i="0" dirty="0" smtClean="0">
                          <a:solidFill>
                            <a:schemeClr val="tx1">
                              <a:lumMod val="95000"/>
                              <a:lumOff val="5000"/>
                            </a:schemeClr>
                          </a:solidFill>
                        </a:rPr>
                        <a:t>Find a popular/scholarly article-summarize</a:t>
                      </a:r>
                      <a:r>
                        <a:rPr lang="en-US" sz="2800" i="0" baseline="0" dirty="0" smtClean="0">
                          <a:solidFill>
                            <a:schemeClr val="tx1">
                              <a:lumMod val="95000"/>
                              <a:lumOff val="5000"/>
                            </a:schemeClr>
                          </a:solidFill>
                        </a:rPr>
                        <a:t> </a:t>
                      </a: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sz="2800" i="0" baseline="0" dirty="0" smtClean="0">
                          <a:solidFill>
                            <a:schemeClr val="tx1">
                              <a:lumMod val="95000"/>
                              <a:lumOff val="5000"/>
                            </a:schemeClr>
                          </a:solidFill>
                        </a:rPr>
                        <a:t>Quiz #2</a:t>
                      </a:r>
                    </a:p>
                  </a:txBody>
                  <a:tcPr/>
                </a:tc>
              </a:tr>
              <a:tr h="2226035">
                <a:tc>
                  <a:txBody>
                    <a:bodyPr/>
                    <a:lstStyle/>
                    <a:p>
                      <a:r>
                        <a:rPr lang="en-US" sz="2800" dirty="0" smtClean="0">
                          <a:solidFill>
                            <a:schemeClr val="tx1">
                              <a:lumMod val="95000"/>
                              <a:lumOff val="5000"/>
                            </a:schemeClr>
                          </a:solidFill>
                        </a:rPr>
                        <a:t>7-9</a:t>
                      </a:r>
                      <a:endParaRPr lang="en-US" sz="2800" dirty="0">
                        <a:solidFill>
                          <a:schemeClr val="tx1">
                            <a:lumMod val="95000"/>
                            <a:lumOff val="5000"/>
                          </a:schemeClr>
                        </a:solidFill>
                      </a:endParaRPr>
                    </a:p>
                  </a:txBody>
                  <a:tcPr/>
                </a:tc>
                <a:tc>
                  <a:txBody>
                    <a:bodyPr/>
                    <a:lstStyle/>
                    <a:p>
                      <a:pPr marL="457200" indent="-457200">
                        <a:buFont typeface="Wingdings" panose="05000000000000000000" pitchFamily="2" charset="2"/>
                        <a:buChar char="Ø"/>
                      </a:pPr>
                      <a:r>
                        <a:rPr lang="en-US" sz="2800" b="0" i="1" dirty="0" smtClean="0"/>
                        <a:t>Journal: e-portfolios</a:t>
                      </a: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b="0" i="1" baseline="0" dirty="0" smtClean="0">
                          <a:solidFill>
                            <a:schemeClr val="tx1">
                              <a:lumMod val="95000"/>
                              <a:lumOff val="5000"/>
                            </a:schemeClr>
                          </a:solidFill>
                        </a:rPr>
                        <a:t>Read/summarize  article</a:t>
                      </a:r>
                      <a:endParaRPr lang="en-US" sz="2800" b="0" i="1" dirty="0" smtClean="0"/>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b="0" baseline="0" dirty="0" smtClean="0">
                          <a:solidFill>
                            <a:schemeClr val="tx1">
                              <a:lumMod val="95000"/>
                              <a:lumOff val="5000"/>
                            </a:schemeClr>
                          </a:solidFill>
                        </a:rPr>
                        <a:t>CIL – Tutorial #2</a:t>
                      </a: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b="0" baseline="0" dirty="0" smtClean="0">
                          <a:solidFill>
                            <a:schemeClr val="tx1">
                              <a:lumMod val="95000"/>
                              <a:lumOff val="5000"/>
                            </a:schemeClr>
                          </a:solidFill>
                        </a:rPr>
                        <a:t>Use data to support topic</a:t>
                      </a:r>
                    </a:p>
                  </a:txBody>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2800" b="1" i="0" dirty="0" smtClean="0">
                          <a:solidFill>
                            <a:schemeClr val="tx1"/>
                          </a:solidFill>
                        </a:rPr>
                        <a:t>Think-Pair-Share (1)</a:t>
                      </a:r>
                      <a:endParaRPr lang="en-US" sz="2800" b="1" i="0" baseline="0" dirty="0" smtClean="0">
                        <a:solidFill>
                          <a:schemeClr val="tx1"/>
                        </a:solidFill>
                      </a:endParaRPr>
                    </a:p>
                    <a:p>
                      <a:pPr marL="0" marR="0" indent="0" algn="l" defTabSz="4389120" rtl="0" eaLnBrk="1" fontAlgn="auto" latinLnBrk="0" hangingPunct="1">
                        <a:lnSpc>
                          <a:spcPct val="100000"/>
                        </a:lnSpc>
                        <a:spcBef>
                          <a:spcPts val="0"/>
                        </a:spcBef>
                        <a:spcAft>
                          <a:spcPts val="0"/>
                        </a:spcAft>
                        <a:buClrTx/>
                        <a:buSzTx/>
                        <a:buFontTx/>
                        <a:buNone/>
                        <a:tabLst/>
                        <a:defRPr/>
                      </a:pPr>
                      <a:r>
                        <a:rPr lang="en-US" sz="2800" b="1" i="0" baseline="0" dirty="0" smtClean="0"/>
                        <a:t>Your carbon footprint (4)</a:t>
                      </a:r>
                    </a:p>
                    <a:p>
                      <a:pPr marL="0" marR="0" indent="0" algn="l" defTabSz="4389120" rtl="0" eaLnBrk="1" fontAlgn="auto" latinLnBrk="0" hangingPunct="1">
                        <a:lnSpc>
                          <a:spcPct val="100000"/>
                        </a:lnSpc>
                        <a:spcBef>
                          <a:spcPts val="0"/>
                        </a:spcBef>
                        <a:spcAft>
                          <a:spcPts val="0"/>
                        </a:spcAft>
                        <a:buClrTx/>
                        <a:buSzTx/>
                        <a:buFontTx/>
                        <a:buNone/>
                        <a:tabLst/>
                        <a:defRPr/>
                      </a:pPr>
                      <a:r>
                        <a:rPr lang="en-US" sz="2800" b="1" i="0" baseline="0" dirty="0" smtClean="0"/>
                        <a:t>Jigsaw (5)</a:t>
                      </a:r>
                      <a:endParaRPr lang="en-US" sz="2800" b="1" i="0" baseline="0" dirty="0" smtClean="0">
                        <a:solidFill>
                          <a:schemeClr val="tx1"/>
                        </a:solidFill>
                      </a:endParaRPr>
                    </a:p>
                    <a:p>
                      <a:pPr marL="0" marR="0" indent="0" algn="l" defTabSz="4389120" rtl="0" eaLnBrk="1" fontAlgn="auto" latinLnBrk="0" hangingPunct="1">
                        <a:lnSpc>
                          <a:spcPct val="100000"/>
                        </a:lnSpc>
                        <a:spcBef>
                          <a:spcPts val="0"/>
                        </a:spcBef>
                        <a:spcAft>
                          <a:spcPts val="0"/>
                        </a:spcAft>
                        <a:buClrTx/>
                        <a:buSzTx/>
                        <a:buFontTx/>
                        <a:buNone/>
                        <a:tabLst/>
                        <a:defRPr/>
                      </a:pPr>
                      <a:r>
                        <a:rPr lang="en-US" sz="2800" b="1" i="0" baseline="0" dirty="0" smtClean="0">
                          <a:solidFill>
                            <a:schemeClr val="tx1"/>
                          </a:solidFill>
                        </a:rPr>
                        <a:t>Journal Writing (6)</a:t>
                      </a:r>
                      <a:endParaRPr lang="en-US" sz="2800" b="1" baseline="0" dirty="0" smtClean="0"/>
                    </a:p>
                    <a:p>
                      <a:pPr marL="0" marR="0" indent="0" algn="l" defTabSz="4389120" rtl="0" eaLnBrk="1" fontAlgn="auto" latinLnBrk="0" hangingPunct="1">
                        <a:lnSpc>
                          <a:spcPct val="100000"/>
                        </a:lnSpc>
                        <a:spcBef>
                          <a:spcPts val="0"/>
                        </a:spcBef>
                        <a:spcAft>
                          <a:spcPts val="0"/>
                        </a:spcAft>
                        <a:buClrTx/>
                        <a:buSzTx/>
                        <a:buFontTx/>
                        <a:buNone/>
                        <a:tabLst/>
                        <a:defRPr/>
                      </a:pPr>
                      <a:r>
                        <a:rPr lang="en-US" sz="2800" b="0" i="0" baseline="0" dirty="0" err="1" smtClean="0">
                          <a:solidFill>
                            <a:schemeClr val="tx1">
                              <a:lumMod val="95000"/>
                              <a:lumOff val="5000"/>
                            </a:schemeClr>
                          </a:solidFill>
                        </a:rPr>
                        <a:t>Spkr</a:t>
                      </a:r>
                      <a:r>
                        <a:rPr lang="en-US" sz="2800" b="0" i="0" baseline="0" dirty="0" smtClean="0">
                          <a:solidFill>
                            <a:schemeClr val="tx1">
                              <a:lumMod val="95000"/>
                              <a:lumOff val="5000"/>
                            </a:schemeClr>
                          </a:solidFill>
                        </a:rPr>
                        <a:t>:“Learning Comm.</a:t>
                      </a:r>
                    </a:p>
                  </a:txBody>
                  <a:tcPr/>
                </a:tc>
                <a:tc>
                  <a:txBody>
                    <a:bodyPr/>
                    <a:lstStyle/>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b="0" i="1" dirty="0" smtClean="0">
                          <a:solidFill>
                            <a:schemeClr val="tx1">
                              <a:lumMod val="95000"/>
                              <a:lumOff val="5000"/>
                            </a:schemeClr>
                          </a:solidFill>
                        </a:rPr>
                        <a:t>“On Course” Ch.</a:t>
                      </a:r>
                      <a:r>
                        <a:rPr lang="en-US" sz="2800" b="0" i="1" baseline="0" dirty="0" smtClean="0">
                          <a:solidFill>
                            <a:schemeClr val="tx1">
                              <a:lumMod val="95000"/>
                              <a:lumOff val="5000"/>
                            </a:schemeClr>
                          </a:solidFill>
                        </a:rPr>
                        <a:t> </a:t>
                      </a:r>
                      <a:r>
                        <a:rPr lang="en-US" sz="2800" b="0" i="1" dirty="0" smtClean="0">
                          <a:solidFill>
                            <a:schemeClr val="tx1">
                              <a:lumMod val="95000"/>
                              <a:lumOff val="5000"/>
                            </a:schemeClr>
                          </a:solidFill>
                        </a:rPr>
                        <a:t>Case Studies</a:t>
                      </a:r>
                      <a:r>
                        <a:rPr lang="en-US" sz="2800" b="0" i="1" baseline="0" dirty="0" smtClean="0">
                          <a:solidFill>
                            <a:schemeClr val="tx1">
                              <a:lumMod val="95000"/>
                              <a:lumOff val="5000"/>
                            </a:schemeClr>
                          </a:solidFill>
                        </a:rPr>
                        <a:t> , discussion/role play</a:t>
                      </a: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i="1" baseline="0" dirty="0" smtClean="0">
                          <a:solidFill>
                            <a:schemeClr val="tx1">
                              <a:lumMod val="95000"/>
                              <a:lumOff val="5000"/>
                            </a:schemeClr>
                          </a:solidFill>
                        </a:rPr>
                        <a:t>Discussion/questions on BB</a:t>
                      </a:r>
                      <a:r>
                        <a:rPr lang="en-US" sz="2800" i="1" dirty="0" smtClean="0">
                          <a:solidFill>
                            <a:schemeClr val="tx1">
                              <a:lumMod val="95000"/>
                              <a:lumOff val="5000"/>
                            </a:schemeClr>
                          </a:solidFill>
                        </a:rPr>
                        <a:t> </a:t>
                      </a:r>
                      <a:endParaRPr lang="en-US" sz="2800" b="0" i="1" dirty="0" smtClean="0">
                        <a:solidFill>
                          <a:schemeClr val="tx1">
                            <a:lumMod val="95000"/>
                            <a:lumOff val="5000"/>
                          </a:schemeClr>
                        </a:solidFill>
                      </a:endParaRP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i="0" dirty="0" smtClean="0">
                          <a:solidFill>
                            <a:schemeClr val="tx1">
                              <a:lumMod val="95000"/>
                              <a:lumOff val="5000"/>
                            </a:schemeClr>
                          </a:solidFill>
                        </a:rPr>
                        <a:t>1</a:t>
                      </a:r>
                      <a:r>
                        <a:rPr lang="en-US" sz="2800" i="0" baseline="30000" dirty="0" smtClean="0">
                          <a:solidFill>
                            <a:schemeClr val="tx1">
                              <a:lumMod val="95000"/>
                              <a:lumOff val="5000"/>
                            </a:schemeClr>
                          </a:solidFill>
                        </a:rPr>
                        <a:t>st</a:t>
                      </a:r>
                      <a:r>
                        <a:rPr lang="en-US" sz="2800" i="0" dirty="0" smtClean="0">
                          <a:solidFill>
                            <a:schemeClr val="tx1">
                              <a:lumMod val="95000"/>
                              <a:lumOff val="5000"/>
                            </a:schemeClr>
                          </a:solidFill>
                        </a:rPr>
                        <a:t> draft of Term Paper due.</a:t>
                      </a: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sz="2800" i="0" baseline="0" dirty="0" smtClean="0">
                          <a:solidFill>
                            <a:schemeClr val="tx1">
                              <a:lumMod val="95000"/>
                              <a:lumOff val="5000"/>
                            </a:schemeClr>
                          </a:solidFill>
                        </a:rPr>
                        <a:t>Quiz #3</a:t>
                      </a:r>
                    </a:p>
                  </a:txBody>
                  <a:tcPr/>
                </a:tc>
              </a:tr>
              <a:tr h="1799124">
                <a:tc>
                  <a:txBody>
                    <a:bodyPr/>
                    <a:lstStyle/>
                    <a:p>
                      <a:r>
                        <a:rPr lang="en-US" sz="2800" dirty="0" smtClean="0">
                          <a:solidFill>
                            <a:schemeClr val="tx1">
                              <a:lumMod val="95000"/>
                              <a:lumOff val="5000"/>
                            </a:schemeClr>
                          </a:solidFill>
                        </a:rPr>
                        <a:t>10-12</a:t>
                      </a:r>
                      <a:endParaRPr lang="en-US" sz="2800" dirty="0">
                        <a:solidFill>
                          <a:schemeClr val="tx1">
                            <a:lumMod val="95000"/>
                            <a:lumOff val="5000"/>
                          </a:schemeClr>
                        </a:solidFill>
                      </a:endParaRPr>
                    </a:p>
                  </a:txBody>
                  <a:tcPr/>
                </a:tc>
                <a:tc>
                  <a:txBody>
                    <a:bodyPr/>
                    <a:lstStyle/>
                    <a:p>
                      <a:pPr marL="457200" indent="-457200">
                        <a:buFont typeface="Wingdings" panose="05000000000000000000" pitchFamily="2" charset="2"/>
                        <a:buChar char="Ø"/>
                      </a:pPr>
                      <a:r>
                        <a:rPr lang="en-US" sz="2800" b="0" i="1" dirty="0" smtClean="0"/>
                        <a:t>Journal: e-portfolios</a:t>
                      </a: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b="0" i="1" baseline="0" dirty="0" smtClean="0">
                          <a:solidFill>
                            <a:schemeClr val="tx1">
                              <a:lumMod val="95000"/>
                              <a:lumOff val="5000"/>
                            </a:schemeClr>
                          </a:solidFill>
                        </a:rPr>
                        <a:t>Read/summarize  article</a:t>
                      </a:r>
                      <a:endParaRPr lang="en-US" sz="2800" b="0" i="1" dirty="0" smtClean="0"/>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b="0" baseline="0" dirty="0" smtClean="0">
                          <a:solidFill>
                            <a:schemeClr val="tx1">
                              <a:lumMod val="95000"/>
                              <a:lumOff val="5000"/>
                            </a:schemeClr>
                          </a:solidFill>
                        </a:rPr>
                        <a:t>CIL – Tutorial #3</a:t>
                      </a:r>
                      <a:endParaRPr lang="en-US" sz="2800" b="0" i="1" dirty="0" smtClean="0"/>
                    </a:p>
                  </a:txBody>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2800" b="1" i="0" dirty="0" smtClean="0">
                          <a:solidFill>
                            <a:schemeClr val="tx1"/>
                          </a:solidFill>
                        </a:rPr>
                        <a:t>Think-Pair-Share (1)</a:t>
                      </a:r>
                      <a:endParaRPr lang="en-US" sz="2800" b="1" i="0" baseline="0" dirty="0" smtClean="0">
                        <a:solidFill>
                          <a:schemeClr val="tx1"/>
                        </a:solidFill>
                      </a:endParaRPr>
                    </a:p>
                    <a:p>
                      <a:pPr marL="0" marR="0" indent="0" algn="l" defTabSz="4389120" rtl="0" eaLnBrk="1" fontAlgn="auto" latinLnBrk="0" hangingPunct="1">
                        <a:lnSpc>
                          <a:spcPct val="100000"/>
                        </a:lnSpc>
                        <a:spcBef>
                          <a:spcPts val="0"/>
                        </a:spcBef>
                        <a:spcAft>
                          <a:spcPts val="0"/>
                        </a:spcAft>
                        <a:buClrTx/>
                        <a:buSzTx/>
                        <a:buFontTx/>
                        <a:buNone/>
                        <a:tabLst/>
                        <a:defRPr/>
                      </a:pPr>
                      <a:r>
                        <a:rPr lang="en-US" sz="2800" b="1" i="0" baseline="0" dirty="0" smtClean="0"/>
                        <a:t>Jigsaw (5)</a:t>
                      </a:r>
                      <a:endParaRPr lang="en-US" sz="2800" b="1" i="0" baseline="0" dirty="0" smtClean="0">
                        <a:solidFill>
                          <a:schemeClr val="tx1"/>
                        </a:solidFill>
                      </a:endParaRPr>
                    </a:p>
                    <a:p>
                      <a:pPr marL="0" marR="0" indent="0" algn="l" defTabSz="4389120" rtl="0" eaLnBrk="1" fontAlgn="auto" latinLnBrk="0" hangingPunct="1">
                        <a:lnSpc>
                          <a:spcPct val="100000"/>
                        </a:lnSpc>
                        <a:spcBef>
                          <a:spcPts val="0"/>
                        </a:spcBef>
                        <a:spcAft>
                          <a:spcPts val="0"/>
                        </a:spcAft>
                        <a:buClrTx/>
                        <a:buSzTx/>
                        <a:buFontTx/>
                        <a:buNone/>
                        <a:tabLst/>
                        <a:defRPr/>
                      </a:pPr>
                      <a:r>
                        <a:rPr lang="en-US" sz="2800" b="1" i="0" baseline="0" dirty="0" smtClean="0">
                          <a:solidFill>
                            <a:schemeClr val="tx1"/>
                          </a:solidFill>
                        </a:rPr>
                        <a:t>Journal Writing (6)</a:t>
                      </a:r>
                      <a:endParaRPr lang="en-US" sz="2800" b="1" i="0" dirty="0" smtClean="0">
                        <a:solidFill>
                          <a:schemeClr val="tx1"/>
                        </a:solidFill>
                      </a:endParaRPr>
                    </a:p>
                    <a:p>
                      <a:pPr marL="0" marR="0" indent="0" algn="l" defTabSz="4389120" rtl="0" eaLnBrk="1" fontAlgn="auto" latinLnBrk="0" hangingPunct="1">
                        <a:lnSpc>
                          <a:spcPct val="100000"/>
                        </a:lnSpc>
                        <a:spcBef>
                          <a:spcPts val="0"/>
                        </a:spcBef>
                        <a:spcAft>
                          <a:spcPts val="0"/>
                        </a:spcAft>
                        <a:buClrTx/>
                        <a:buSzTx/>
                        <a:buFontTx/>
                        <a:buNone/>
                        <a:tabLst/>
                        <a:defRPr/>
                      </a:pPr>
                      <a:r>
                        <a:rPr lang="en-US" sz="2800" b="0" baseline="0" dirty="0" smtClean="0">
                          <a:solidFill>
                            <a:schemeClr val="tx1"/>
                          </a:solidFill>
                        </a:rPr>
                        <a:t>Summary-Students  Stories</a:t>
                      </a:r>
                    </a:p>
                  </a:txBody>
                  <a:tcPr/>
                </a:tc>
                <a:tc>
                  <a:txBody>
                    <a:bodyPr/>
                    <a:lstStyle/>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b="0" i="1" dirty="0" smtClean="0">
                          <a:solidFill>
                            <a:schemeClr val="tx1">
                              <a:lumMod val="95000"/>
                              <a:lumOff val="5000"/>
                            </a:schemeClr>
                          </a:solidFill>
                        </a:rPr>
                        <a:t>“On Course” Ch.</a:t>
                      </a:r>
                      <a:r>
                        <a:rPr lang="en-US" sz="2800" b="0" i="1" baseline="0" dirty="0" smtClean="0">
                          <a:solidFill>
                            <a:schemeClr val="tx1">
                              <a:lumMod val="95000"/>
                              <a:lumOff val="5000"/>
                            </a:schemeClr>
                          </a:solidFill>
                        </a:rPr>
                        <a:t> </a:t>
                      </a:r>
                      <a:r>
                        <a:rPr lang="en-US" sz="2800" b="0" i="1" dirty="0" smtClean="0">
                          <a:solidFill>
                            <a:schemeClr val="tx1">
                              <a:lumMod val="95000"/>
                              <a:lumOff val="5000"/>
                            </a:schemeClr>
                          </a:solidFill>
                        </a:rPr>
                        <a:t>Case Studies</a:t>
                      </a:r>
                      <a:r>
                        <a:rPr lang="en-US" sz="2800" b="0" i="1" baseline="0" dirty="0" smtClean="0">
                          <a:solidFill>
                            <a:schemeClr val="tx1">
                              <a:lumMod val="95000"/>
                              <a:lumOff val="5000"/>
                            </a:schemeClr>
                          </a:solidFill>
                        </a:rPr>
                        <a:t> , discussion/role play</a:t>
                      </a: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i="1" baseline="0" dirty="0" smtClean="0">
                          <a:solidFill>
                            <a:schemeClr val="tx1">
                              <a:lumMod val="95000"/>
                              <a:lumOff val="5000"/>
                            </a:schemeClr>
                          </a:solidFill>
                        </a:rPr>
                        <a:t>Discussion/questions on BB</a:t>
                      </a:r>
                      <a:r>
                        <a:rPr lang="en-US" sz="2800" i="1" dirty="0" smtClean="0">
                          <a:solidFill>
                            <a:schemeClr val="tx1">
                              <a:lumMod val="95000"/>
                              <a:lumOff val="5000"/>
                            </a:schemeClr>
                          </a:solidFill>
                        </a:rPr>
                        <a:t> </a:t>
                      </a:r>
                      <a:endParaRPr lang="en-US" sz="2800" b="0" i="1" dirty="0" smtClean="0">
                        <a:solidFill>
                          <a:schemeClr val="tx1">
                            <a:lumMod val="95000"/>
                            <a:lumOff val="5000"/>
                          </a:schemeClr>
                        </a:solidFill>
                      </a:endParaRP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i="0" dirty="0" smtClean="0">
                          <a:solidFill>
                            <a:schemeClr val="tx1">
                              <a:lumMod val="95000"/>
                              <a:lumOff val="5000"/>
                            </a:schemeClr>
                          </a:solidFill>
                        </a:rPr>
                        <a:t>2nd draft of Term Paper due.</a:t>
                      </a: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sz="2800" i="0" baseline="0" dirty="0" smtClean="0">
                          <a:solidFill>
                            <a:schemeClr val="tx1">
                              <a:lumMod val="95000"/>
                              <a:lumOff val="5000"/>
                            </a:schemeClr>
                          </a:solidFill>
                        </a:rPr>
                        <a:t>Quiz #4</a:t>
                      </a:r>
                      <a:endParaRPr lang="en-US" sz="2800" i="0" dirty="0" smtClean="0">
                        <a:solidFill>
                          <a:schemeClr val="tx1">
                            <a:lumMod val="95000"/>
                            <a:lumOff val="5000"/>
                          </a:schemeClr>
                        </a:solidFill>
                      </a:endParaRPr>
                    </a:p>
                  </a:txBody>
                  <a:tcPr/>
                </a:tc>
              </a:tr>
              <a:tr h="1372213">
                <a:tc>
                  <a:txBody>
                    <a:bodyPr/>
                    <a:lstStyle/>
                    <a:p>
                      <a:r>
                        <a:rPr lang="en-US" sz="2800" dirty="0" smtClean="0">
                          <a:solidFill>
                            <a:schemeClr val="tx1">
                              <a:lumMod val="95000"/>
                              <a:lumOff val="5000"/>
                            </a:schemeClr>
                          </a:solidFill>
                        </a:rPr>
                        <a:t>13-15</a:t>
                      </a:r>
                      <a:endParaRPr lang="en-US" sz="2800" dirty="0">
                        <a:solidFill>
                          <a:schemeClr val="tx1">
                            <a:lumMod val="95000"/>
                            <a:lumOff val="5000"/>
                          </a:schemeClr>
                        </a:solidFill>
                      </a:endParaRPr>
                    </a:p>
                  </a:txBody>
                  <a:tcPr/>
                </a:tc>
                <a:tc>
                  <a:txBody>
                    <a:bodyPr/>
                    <a:lstStyle/>
                    <a:p>
                      <a:pPr marL="457200" indent="-457200">
                        <a:buFont typeface="Wingdings" panose="05000000000000000000" pitchFamily="2" charset="2"/>
                        <a:buChar char="Ø"/>
                      </a:pPr>
                      <a:r>
                        <a:rPr lang="en-US" sz="2800" b="0" i="1" dirty="0" smtClean="0"/>
                        <a:t>Journal: e-portfolios</a:t>
                      </a: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b="0" i="1" baseline="0" dirty="0" smtClean="0">
                          <a:solidFill>
                            <a:schemeClr val="tx1">
                              <a:lumMod val="95000"/>
                              <a:lumOff val="5000"/>
                            </a:schemeClr>
                          </a:solidFill>
                        </a:rPr>
                        <a:t>Read/summarize  article</a:t>
                      </a: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b="0" baseline="0" dirty="0" smtClean="0">
                          <a:solidFill>
                            <a:schemeClr val="tx1">
                              <a:lumMod val="95000"/>
                              <a:lumOff val="5000"/>
                            </a:schemeClr>
                          </a:solidFill>
                        </a:rPr>
                        <a:t>CIL – Tutorial #3</a:t>
                      </a:r>
                      <a:endParaRPr lang="en-US" sz="2800" b="0" i="1" dirty="0" smtClean="0"/>
                    </a:p>
                  </a:txBody>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2800" b="1" i="0" dirty="0" smtClean="0">
                          <a:solidFill>
                            <a:schemeClr val="tx1"/>
                          </a:solidFill>
                        </a:rPr>
                        <a:t>Think-Pair-Share (1)</a:t>
                      </a:r>
                    </a:p>
                    <a:p>
                      <a:pPr marL="0" marR="0" indent="0" algn="l" defTabSz="4389120" rtl="0" eaLnBrk="1" fontAlgn="auto" latinLnBrk="0" hangingPunct="1">
                        <a:lnSpc>
                          <a:spcPct val="100000"/>
                        </a:lnSpc>
                        <a:spcBef>
                          <a:spcPts val="0"/>
                        </a:spcBef>
                        <a:spcAft>
                          <a:spcPts val="0"/>
                        </a:spcAft>
                        <a:buClrTx/>
                        <a:buSzTx/>
                        <a:buFontTx/>
                        <a:buNone/>
                        <a:tabLst/>
                        <a:defRPr/>
                      </a:pPr>
                      <a:r>
                        <a:rPr lang="en-US" sz="2800" b="1" i="0" baseline="0" dirty="0" smtClean="0">
                          <a:solidFill>
                            <a:schemeClr val="tx1"/>
                          </a:solidFill>
                        </a:rPr>
                        <a:t>Journal Writing (6)</a:t>
                      </a:r>
                      <a:endParaRPr lang="en-US" sz="2800" b="0" i="1" baseline="0" dirty="0" smtClean="0">
                        <a:solidFill>
                          <a:schemeClr val="tx1">
                            <a:lumMod val="95000"/>
                            <a:lumOff val="5000"/>
                          </a:schemeClr>
                        </a:solidFill>
                      </a:endParaRPr>
                    </a:p>
                    <a:p>
                      <a:pPr marL="0" marR="0" indent="0" algn="l" defTabSz="4389120" rtl="0" eaLnBrk="1" fontAlgn="auto" latinLnBrk="0" hangingPunct="1">
                        <a:lnSpc>
                          <a:spcPct val="100000"/>
                        </a:lnSpc>
                        <a:spcBef>
                          <a:spcPts val="0"/>
                        </a:spcBef>
                        <a:spcAft>
                          <a:spcPts val="0"/>
                        </a:spcAft>
                        <a:buClrTx/>
                        <a:buSzTx/>
                        <a:buFontTx/>
                        <a:buNone/>
                        <a:tabLst/>
                        <a:defRPr/>
                      </a:pPr>
                      <a:r>
                        <a:rPr lang="en-US" sz="2800" b="0" i="0" baseline="0" dirty="0" err="1" smtClean="0">
                          <a:solidFill>
                            <a:schemeClr val="tx1">
                              <a:lumMod val="95000"/>
                              <a:lumOff val="5000"/>
                            </a:schemeClr>
                          </a:solidFill>
                        </a:rPr>
                        <a:t>Spkr</a:t>
                      </a:r>
                      <a:r>
                        <a:rPr lang="en-US" sz="2800" b="0" i="0" baseline="0" dirty="0" smtClean="0">
                          <a:solidFill>
                            <a:schemeClr val="tx1">
                              <a:lumMod val="95000"/>
                              <a:lumOff val="5000"/>
                            </a:schemeClr>
                          </a:solidFill>
                        </a:rPr>
                        <a:t>:</a:t>
                      </a:r>
                      <a:r>
                        <a:rPr lang="en-US" sz="2800" i="0" baseline="0" dirty="0" smtClean="0">
                          <a:solidFill>
                            <a:schemeClr val="tx1">
                              <a:lumMod val="95000"/>
                              <a:lumOff val="5000"/>
                            </a:schemeClr>
                          </a:solidFill>
                        </a:rPr>
                        <a:t>“Career Counselor”</a:t>
                      </a:r>
                      <a:endParaRPr lang="en-US" sz="2800" i="0" dirty="0" smtClean="0">
                        <a:solidFill>
                          <a:schemeClr val="tx1">
                            <a:lumMod val="95000"/>
                            <a:lumOff val="5000"/>
                          </a:schemeClr>
                        </a:solidFill>
                      </a:endParaRPr>
                    </a:p>
                  </a:txBody>
                  <a:tcPr/>
                </a:tc>
                <a:tc>
                  <a:txBody>
                    <a:bodyPr/>
                    <a:lstStyle/>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b="0" i="1" dirty="0" smtClean="0">
                          <a:solidFill>
                            <a:schemeClr val="tx1">
                              <a:lumMod val="95000"/>
                              <a:lumOff val="5000"/>
                            </a:schemeClr>
                          </a:solidFill>
                        </a:rPr>
                        <a:t>“On Course” Ch.</a:t>
                      </a:r>
                      <a:r>
                        <a:rPr lang="en-US" sz="2800" b="0" i="1" baseline="0" dirty="0" smtClean="0">
                          <a:solidFill>
                            <a:schemeClr val="tx1">
                              <a:lumMod val="95000"/>
                              <a:lumOff val="5000"/>
                            </a:schemeClr>
                          </a:solidFill>
                        </a:rPr>
                        <a:t> </a:t>
                      </a:r>
                      <a:r>
                        <a:rPr lang="en-US" sz="2800" b="0" i="1" dirty="0" smtClean="0">
                          <a:solidFill>
                            <a:schemeClr val="tx1">
                              <a:lumMod val="95000"/>
                              <a:lumOff val="5000"/>
                            </a:schemeClr>
                          </a:solidFill>
                        </a:rPr>
                        <a:t>Case Studies</a:t>
                      </a:r>
                      <a:r>
                        <a:rPr lang="en-US" sz="2800" b="0" i="1" baseline="0" dirty="0" smtClean="0">
                          <a:solidFill>
                            <a:schemeClr val="tx1">
                              <a:lumMod val="95000"/>
                              <a:lumOff val="5000"/>
                            </a:schemeClr>
                          </a:solidFill>
                        </a:rPr>
                        <a:t> , discussion/role play</a:t>
                      </a:r>
                      <a:endParaRPr lang="en-US" sz="2800" b="0" i="1" dirty="0" smtClean="0">
                        <a:solidFill>
                          <a:schemeClr val="tx1">
                            <a:lumMod val="95000"/>
                            <a:lumOff val="5000"/>
                          </a:schemeClr>
                        </a:solidFill>
                      </a:endParaRP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i="1" baseline="0" dirty="0" smtClean="0">
                          <a:solidFill>
                            <a:schemeClr val="tx1">
                              <a:lumMod val="95000"/>
                              <a:lumOff val="5000"/>
                            </a:schemeClr>
                          </a:solidFill>
                        </a:rPr>
                        <a:t>Discussion/questions on BB</a:t>
                      </a:r>
                      <a:r>
                        <a:rPr lang="en-US" sz="2800" i="1" dirty="0" smtClean="0">
                          <a:solidFill>
                            <a:schemeClr val="tx1">
                              <a:lumMod val="95000"/>
                              <a:lumOff val="5000"/>
                            </a:schemeClr>
                          </a:solidFill>
                        </a:rPr>
                        <a:t> </a:t>
                      </a:r>
                      <a:endParaRPr lang="en-US" sz="2800" i="0" dirty="0" smtClean="0">
                        <a:solidFill>
                          <a:schemeClr val="tx1">
                            <a:lumMod val="95000"/>
                            <a:lumOff val="5000"/>
                          </a:schemeClr>
                        </a:solidFill>
                      </a:endParaRPr>
                    </a:p>
                    <a:p>
                      <a:pPr marL="457200" marR="0" indent="-457200" algn="l" defTabSz="43891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800" i="0" dirty="0" smtClean="0">
                          <a:solidFill>
                            <a:schemeClr val="tx1">
                              <a:lumMod val="95000"/>
                              <a:lumOff val="5000"/>
                            </a:schemeClr>
                          </a:solidFill>
                        </a:rPr>
                        <a:t>Term Paper/Presentation</a:t>
                      </a:r>
                      <a:r>
                        <a:rPr lang="en-US" sz="2800" i="0" baseline="0" dirty="0" smtClean="0">
                          <a:solidFill>
                            <a:schemeClr val="tx1">
                              <a:lumMod val="95000"/>
                              <a:lumOff val="5000"/>
                            </a:schemeClr>
                          </a:solidFill>
                        </a:rPr>
                        <a:t> due</a:t>
                      </a:r>
                      <a:endParaRPr lang="en-US" sz="2800" i="0" dirty="0" smtClean="0">
                        <a:solidFill>
                          <a:schemeClr val="tx1">
                            <a:lumMod val="95000"/>
                            <a:lumOff val="5000"/>
                          </a:schemeClr>
                        </a:solidFill>
                      </a:endParaRPr>
                    </a:p>
                  </a:txBody>
                  <a:tcPr/>
                </a:tc>
              </a:tr>
            </a:tbl>
          </a:graphicData>
        </a:graphic>
      </p:graphicFrame>
      <p:pic>
        <p:nvPicPr>
          <p:cNvPr id="1033" name="Picture 9" descr="C:\Users\Gary\AppData\Local\Microsoft\Windows\INetCache\IE\JGBG44PN\Ecologia[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306127" y="13955988"/>
            <a:ext cx="4500325" cy="52758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42194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3644</TotalTime>
  <Words>1097</Words>
  <Application>Microsoft Office PowerPoint</Application>
  <PresentationFormat>Custom</PresentationFormat>
  <Paragraphs>181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CSUSB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McGill</dc:creator>
  <cp:lastModifiedBy>Gary</cp:lastModifiedBy>
  <cp:revision>150</cp:revision>
  <cp:lastPrinted>2020-02-11T22:24:20Z</cp:lastPrinted>
  <dcterms:created xsi:type="dcterms:W3CDTF">2019-12-12T21:23:01Z</dcterms:created>
  <dcterms:modified xsi:type="dcterms:W3CDTF">2020-02-14T01:48:53Z</dcterms:modified>
</cp:coreProperties>
</file>