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0" r:id="rId25"/>
    <p:sldId id="281" r:id="rId26"/>
    <p:sldId id="282" r:id="rId27"/>
    <p:sldId id="283" r:id="rId28"/>
    <p:sldId id="284" r:id="rId29"/>
    <p:sldId id="285" r:id="rId30"/>
    <p:sldId id="286"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29B54D-607C-465D-965E-0D74B1CBBF84}" type="datetimeFigureOut">
              <a:rPr lang="en-US" smtClean="0"/>
              <a:t>2/13/2015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41AC65-FAEF-492E-978F-C24CCA372E57}" type="slidenum">
              <a:rPr lang="en-US" smtClean="0"/>
              <a:t>‹#›</a:t>
            </a:fld>
            <a:endParaRPr lang="en-US"/>
          </a:p>
        </p:txBody>
      </p:sp>
    </p:spTree>
    <p:extLst>
      <p:ext uri="{BB962C8B-B14F-4D97-AF65-F5344CB8AC3E}">
        <p14:creationId xmlns:p14="http://schemas.microsoft.com/office/powerpoint/2010/main" val="1953133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DD9CFDEE-07C6-4A5B-8276-B54D2B7D92A6}" type="datetime1">
              <a:rPr lang="en-US" smtClean="0"/>
              <a:t>2/13/2015</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7D872E25-81FA-4E4B-A8CB-5BD303FAD071}"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7CB82B9-F165-4D9C-B022-38039C7457B5}" type="datetime1">
              <a:rPr lang="en-US" smtClean="0"/>
              <a:t>2/13/2015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872E25-81FA-4E4B-A8CB-5BD303FAD07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01F818-59A4-4065-B448-6554F6B8B36D}" type="datetime1">
              <a:rPr lang="en-US" smtClean="0"/>
              <a:t>2/13/2015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872E25-81FA-4E4B-A8CB-5BD303FAD07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3CB72E2-0D57-443F-92E8-D8D5730D5872}" type="datetime1">
              <a:rPr lang="en-US" smtClean="0"/>
              <a:t>2/13/2015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872E25-81FA-4E4B-A8CB-5BD303FAD07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6953EFA-CD38-49F2-A16E-2DCAD7FF5D34}" type="datetime1">
              <a:rPr lang="en-US" smtClean="0"/>
              <a:t>2/13/2015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7D872E25-81FA-4E4B-A8CB-5BD303FAD071}"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69586A7-1B14-4504-9E98-6C45CBC2E8C1}" type="datetime1">
              <a:rPr lang="en-US" smtClean="0"/>
              <a:t>2/13/2015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872E25-81FA-4E4B-A8CB-5BD303FAD07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3852009-D276-4A7F-9EC7-F602A5270AA5}" type="datetime1">
              <a:rPr lang="en-US" smtClean="0"/>
              <a:t>2/13/2015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872E25-81FA-4E4B-A8CB-5BD303FAD07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7502294-01F6-455A-A73C-BB47F5BBC921}" type="datetime1">
              <a:rPr lang="en-US" smtClean="0"/>
              <a:t>2/13/2015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D872E25-81FA-4E4B-A8CB-5BD303FAD07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E38E4A-BDE8-4482-B03B-53D2AF9C47B8}" type="datetime1">
              <a:rPr lang="en-US" smtClean="0"/>
              <a:t>2/13/2015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D872E25-81FA-4E4B-A8CB-5BD303FAD07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1D7525D-3C6C-44B1-A38F-83D5F3174723}" type="datetime1">
              <a:rPr lang="en-US" smtClean="0"/>
              <a:t>2/13/2015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872E25-81FA-4E4B-A8CB-5BD303FAD07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9C0286D-215B-4ACF-8436-F6B5F8F2CCDF}" type="datetime1">
              <a:rPr lang="en-US" smtClean="0"/>
              <a:t>2/13/2015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872E25-81FA-4E4B-A8CB-5BD303FAD07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9321D16-9813-44F0-B40C-C5D7D80D2E58}" type="datetime1">
              <a:rPr lang="en-US" smtClean="0"/>
              <a:t>2/13/2015</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D872E25-81FA-4E4B-A8CB-5BD303FAD071}"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A Presentation on counter-propaganda education</a:t>
            </a:r>
            <a:endParaRPr lang="en-US" dirty="0"/>
          </a:p>
        </p:txBody>
      </p:sp>
      <p:sp>
        <p:nvSpPr>
          <p:cNvPr id="3" name="Subtitle 2"/>
          <p:cNvSpPr>
            <a:spLocks noGrp="1"/>
          </p:cNvSpPr>
          <p:nvPr>
            <p:ph type="subTitle" idx="1"/>
          </p:nvPr>
        </p:nvSpPr>
        <p:spPr/>
        <p:txBody>
          <a:bodyPr/>
          <a:lstStyle/>
          <a:p>
            <a:endParaRPr lang="en-US" dirty="0" smtClean="0"/>
          </a:p>
          <a:p>
            <a:r>
              <a:rPr lang="en-US" dirty="0" smtClean="0"/>
              <a:t>A Critical Postmodern Approach to Education</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1</a:t>
            </a:fld>
            <a:endParaRPr lang="en-US" dirty="0"/>
          </a:p>
        </p:txBody>
      </p:sp>
    </p:spTree>
    <p:extLst>
      <p:ext uri="{BB962C8B-B14F-4D97-AF65-F5344CB8AC3E}">
        <p14:creationId xmlns:p14="http://schemas.microsoft.com/office/powerpoint/2010/main" val="42919602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Conservative and Progressive Philosophies of Education</a:t>
            </a:r>
            <a:endParaRPr lang="en-US" dirty="0"/>
          </a:p>
        </p:txBody>
      </p:sp>
      <p:sp>
        <p:nvSpPr>
          <p:cNvPr id="3" name="Content Placeholder 2"/>
          <p:cNvSpPr>
            <a:spLocks noGrp="1"/>
          </p:cNvSpPr>
          <p:nvPr>
            <p:ph idx="1"/>
          </p:nvPr>
        </p:nvSpPr>
        <p:spPr/>
        <p:txBody>
          <a:bodyPr/>
          <a:lstStyle/>
          <a:p>
            <a:endParaRPr lang="en-US" dirty="0" smtClean="0"/>
          </a:p>
          <a:p>
            <a:r>
              <a:rPr lang="en-US" dirty="0" smtClean="0"/>
              <a:t>When we answer the question what we want education to accomplish in society, we often find that our answers fit into political categories/ideologies.</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10</a:t>
            </a:fld>
            <a:endParaRPr lang="en-US"/>
          </a:p>
        </p:txBody>
      </p:sp>
    </p:spTree>
    <p:extLst>
      <p:ext uri="{BB962C8B-B14F-4D97-AF65-F5344CB8AC3E}">
        <p14:creationId xmlns:p14="http://schemas.microsoft.com/office/powerpoint/2010/main" val="5209349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Introduction to Conservative Philosophy of Education</a:t>
            </a:r>
            <a:endParaRPr lang="en-US" dirty="0"/>
          </a:p>
        </p:txBody>
      </p:sp>
      <p:sp>
        <p:nvSpPr>
          <p:cNvPr id="3" name="Content Placeholder 2"/>
          <p:cNvSpPr>
            <a:spLocks noGrp="1"/>
          </p:cNvSpPr>
          <p:nvPr>
            <p:ph idx="1"/>
          </p:nvPr>
        </p:nvSpPr>
        <p:spPr/>
        <p:txBody>
          <a:bodyPr/>
          <a:lstStyle/>
          <a:p>
            <a:pPr marL="137160" indent="0">
              <a:buNone/>
            </a:pPr>
            <a:r>
              <a:rPr lang="en-US" dirty="0" smtClean="0"/>
              <a:t>Conservative philosophy of education often includes an emphasis on ideas like:</a:t>
            </a:r>
          </a:p>
          <a:p>
            <a:endParaRPr lang="en-US" dirty="0" smtClean="0"/>
          </a:p>
          <a:p>
            <a:r>
              <a:rPr lang="en-US" dirty="0" smtClean="0"/>
              <a:t>Technical/vocational education.</a:t>
            </a:r>
          </a:p>
          <a:p>
            <a:r>
              <a:rPr lang="en-US" dirty="0" smtClean="0"/>
              <a:t>Teacher accountability.</a:t>
            </a:r>
          </a:p>
          <a:p>
            <a:r>
              <a:rPr lang="en-US" dirty="0" smtClean="0"/>
              <a:t>Test-preparation curriculum.</a:t>
            </a:r>
          </a:p>
          <a:p>
            <a:r>
              <a:rPr lang="en-US" dirty="0" smtClean="0"/>
              <a:t>Access to private and charter schools.</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11</a:t>
            </a:fld>
            <a:endParaRPr lang="en-US"/>
          </a:p>
        </p:txBody>
      </p:sp>
    </p:spTree>
    <p:extLst>
      <p:ext uri="{BB962C8B-B14F-4D97-AF65-F5344CB8AC3E}">
        <p14:creationId xmlns:p14="http://schemas.microsoft.com/office/powerpoint/2010/main" val="34898843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Introduction to Progressive Philosophy of Education</a:t>
            </a:r>
            <a:endParaRPr lang="en-US" dirty="0"/>
          </a:p>
        </p:txBody>
      </p:sp>
      <p:sp>
        <p:nvSpPr>
          <p:cNvPr id="3" name="Content Placeholder 2"/>
          <p:cNvSpPr>
            <a:spLocks noGrp="1"/>
          </p:cNvSpPr>
          <p:nvPr>
            <p:ph idx="1"/>
          </p:nvPr>
        </p:nvSpPr>
        <p:spPr/>
        <p:txBody>
          <a:bodyPr/>
          <a:lstStyle/>
          <a:p>
            <a:pPr marL="137160" indent="0">
              <a:buNone/>
            </a:pPr>
            <a:r>
              <a:rPr lang="en-US" dirty="0" smtClean="0"/>
              <a:t>Progressive </a:t>
            </a:r>
            <a:r>
              <a:rPr lang="en-US" dirty="0"/>
              <a:t>philosophy of education often includes an emphasis on ideas like:</a:t>
            </a:r>
          </a:p>
          <a:p>
            <a:endParaRPr lang="en-US" dirty="0" smtClean="0"/>
          </a:p>
          <a:p>
            <a:r>
              <a:rPr lang="en-US" dirty="0" smtClean="0"/>
              <a:t>Preparing students for political participation.</a:t>
            </a:r>
          </a:p>
          <a:p>
            <a:r>
              <a:rPr lang="en-US" dirty="0" smtClean="0"/>
              <a:t>Uncovering conservative ideology in the curriculum.</a:t>
            </a:r>
          </a:p>
          <a:p>
            <a:r>
              <a:rPr lang="en-US" dirty="0" smtClean="0"/>
              <a:t>Education as a force for greater economic equality.</a:t>
            </a:r>
          </a:p>
          <a:p>
            <a:r>
              <a:rPr lang="en-US" dirty="0" smtClean="0"/>
              <a:t>Creating awareness of political repression.</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12</a:t>
            </a:fld>
            <a:endParaRPr lang="en-US"/>
          </a:p>
        </p:txBody>
      </p:sp>
    </p:spTree>
    <p:extLst>
      <p:ext uri="{BB962C8B-B14F-4D97-AF65-F5344CB8AC3E}">
        <p14:creationId xmlns:p14="http://schemas.microsoft.com/office/powerpoint/2010/main" val="33893434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General Assumption and Objection</a:t>
            </a:r>
            <a:endParaRPr lang="en-US" dirty="0"/>
          </a:p>
        </p:txBody>
      </p:sp>
      <p:sp>
        <p:nvSpPr>
          <p:cNvPr id="3" name="Content Placeholder 2"/>
          <p:cNvSpPr>
            <a:spLocks noGrp="1"/>
          </p:cNvSpPr>
          <p:nvPr>
            <p:ph idx="1"/>
          </p:nvPr>
        </p:nvSpPr>
        <p:spPr/>
        <p:txBody>
          <a:bodyPr/>
          <a:lstStyle/>
          <a:p>
            <a:r>
              <a:rPr lang="en-US" dirty="0" smtClean="0"/>
              <a:t>School districts, principals, teachers and parents often assume that public education is and should be ideologically neutral.</a:t>
            </a:r>
          </a:p>
          <a:p>
            <a:endParaRPr lang="en-US" dirty="0"/>
          </a:p>
          <a:p>
            <a:r>
              <a:rPr lang="en-US" dirty="0" smtClean="0"/>
              <a:t>Discussion Question: is </a:t>
            </a:r>
            <a:r>
              <a:rPr lang="en-US" dirty="0"/>
              <a:t>p</a:t>
            </a:r>
            <a:r>
              <a:rPr lang="en-US" dirty="0" smtClean="0"/>
              <a:t>ublic </a:t>
            </a:r>
            <a:r>
              <a:rPr lang="en-US" dirty="0"/>
              <a:t>e</a:t>
            </a:r>
            <a:r>
              <a:rPr lang="en-US" dirty="0" smtClean="0"/>
              <a:t>ducation ideologically neutral? Can public education be ideologically neutral?</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13</a:t>
            </a:fld>
            <a:endParaRPr lang="en-US"/>
          </a:p>
        </p:txBody>
      </p:sp>
    </p:spTree>
    <p:extLst>
      <p:ext uri="{BB962C8B-B14F-4D97-AF65-F5344CB8AC3E}">
        <p14:creationId xmlns:p14="http://schemas.microsoft.com/office/powerpoint/2010/main" val="27028234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Introduction to Postmodern Education</a:t>
            </a:r>
            <a:endParaRPr lang="en-US" dirty="0"/>
          </a:p>
        </p:txBody>
      </p:sp>
      <p:sp>
        <p:nvSpPr>
          <p:cNvPr id="3" name="Content Placeholder 2"/>
          <p:cNvSpPr>
            <a:spLocks noGrp="1"/>
          </p:cNvSpPr>
          <p:nvPr>
            <p:ph idx="1"/>
          </p:nvPr>
        </p:nvSpPr>
        <p:spPr/>
        <p:txBody>
          <a:bodyPr/>
          <a:lstStyle/>
          <a:p>
            <a:r>
              <a:rPr lang="en-US" dirty="0" smtClean="0"/>
              <a:t>A critical postmodern philosophy of education would try to bring together a postmodern and a progressive philosophy of education.</a:t>
            </a:r>
          </a:p>
          <a:p>
            <a:endParaRPr lang="en-US" dirty="0" smtClean="0"/>
          </a:p>
          <a:p>
            <a:r>
              <a:rPr lang="en-US" dirty="0" smtClean="0"/>
              <a:t>Postmodern philosophy emphasizes the relationship between power and knowledge.</a:t>
            </a:r>
          </a:p>
          <a:p>
            <a:endParaRPr lang="en-US" dirty="0"/>
          </a:p>
          <a:p>
            <a:r>
              <a:rPr lang="en-US" dirty="0" smtClean="0"/>
              <a:t>Discussion Question: in what ways does public school education reflect a relationship between power and knowledge?</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14</a:t>
            </a:fld>
            <a:endParaRPr lang="en-US"/>
          </a:p>
        </p:txBody>
      </p:sp>
    </p:spTree>
    <p:extLst>
      <p:ext uri="{BB962C8B-B14F-4D97-AF65-F5344CB8AC3E}">
        <p14:creationId xmlns:p14="http://schemas.microsoft.com/office/powerpoint/2010/main" val="7666104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Objections to Postmodern philosophy</a:t>
            </a:r>
            <a:endParaRPr lang="en-US" dirty="0"/>
          </a:p>
        </p:txBody>
      </p:sp>
      <p:sp>
        <p:nvSpPr>
          <p:cNvPr id="3" name="Content Placeholder 2"/>
          <p:cNvSpPr>
            <a:spLocks noGrp="1"/>
          </p:cNvSpPr>
          <p:nvPr>
            <p:ph idx="1"/>
          </p:nvPr>
        </p:nvSpPr>
        <p:spPr/>
        <p:txBody>
          <a:bodyPr>
            <a:normAutofit/>
          </a:bodyPr>
          <a:lstStyle/>
          <a:p>
            <a:r>
              <a:rPr lang="en-US" dirty="0" smtClean="0"/>
              <a:t>In constructing an educational philosophy that combines progressive and postmodern perspectives there seems to be a conflict voiced in the statements:</a:t>
            </a:r>
            <a:endParaRPr lang="en-US" dirty="0"/>
          </a:p>
          <a:p>
            <a:r>
              <a:rPr lang="en-US" dirty="0" smtClean="0"/>
              <a:t>Postmodern theory is the same as political and moral relativism.</a:t>
            </a:r>
          </a:p>
          <a:p>
            <a:r>
              <a:rPr lang="en-US" dirty="0" smtClean="0"/>
              <a:t>Postmodern theory is essentially conservative.</a:t>
            </a:r>
          </a:p>
          <a:p>
            <a:r>
              <a:rPr lang="en-US" dirty="0" smtClean="0"/>
              <a:t>Postmodern doesn’t mean anything.</a:t>
            </a:r>
          </a:p>
          <a:p>
            <a:r>
              <a:rPr lang="en-US" dirty="0" smtClean="0"/>
              <a:t>Postmodern theory is too complicated for young students.</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15</a:t>
            </a:fld>
            <a:endParaRPr lang="en-US"/>
          </a:p>
        </p:txBody>
      </p:sp>
    </p:spTree>
    <p:extLst>
      <p:ext uri="{BB962C8B-B14F-4D97-AF65-F5344CB8AC3E}">
        <p14:creationId xmlns:p14="http://schemas.microsoft.com/office/powerpoint/2010/main" val="1834202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Critical Postmodern Philosophy</a:t>
            </a:r>
            <a:endParaRPr lang="en-US" dirty="0"/>
          </a:p>
        </p:txBody>
      </p:sp>
      <p:sp>
        <p:nvSpPr>
          <p:cNvPr id="3" name="Content Placeholder 2"/>
          <p:cNvSpPr>
            <a:spLocks noGrp="1"/>
          </p:cNvSpPr>
          <p:nvPr>
            <p:ph idx="1"/>
          </p:nvPr>
        </p:nvSpPr>
        <p:spPr/>
        <p:txBody>
          <a:bodyPr/>
          <a:lstStyle/>
          <a:p>
            <a:r>
              <a:rPr lang="en-US" dirty="0" smtClean="0"/>
              <a:t>This philosophy seeks to combine the two theories and resolve the objections. </a:t>
            </a:r>
          </a:p>
          <a:p>
            <a:pPr marL="137160" indent="0">
              <a:buNone/>
            </a:pPr>
            <a:endParaRPr lang="en-US" dirty="0"/>
          </a:p>
          <a:p>
            <a:pPr marL="137160" indent="0">
              <a:buNone/>
            </a:pPr>
            <a:r>
              <a:rPr lang="en-US" dirty="0" smtClean="0"/>
              <a:t>It does this through:</a:t>
            </a:r>
          </a:p>
          <a:p>
            <a:pPr marL="651510" indent="-514350">
              <a:buAutoNum type="alphaUcPeriod"/>
            </a:pPr>
            <a:r>
              <a:rPr lang="en-US" dirty="0" smtClean="0"/>
              <a:t>Creating a political epistemology.</a:t>
            </a:r>
          </a:p>
          <a:p>
            <a:pPr marL="651510" indent="-514350">
              <a:buAutoNum type="alphaUcPeriod"/>
            </a:pPr>
            <a:r>
              <a:rPr lang="en-US" dirty="0" smtClean="0"/>
              <a:t>Connecting propaganda knowledge</a:t>
            </a:r>
          </a:p>
          <a:p>
            <a:pPr marL="137160" indent="0">
              <a:buNone/>
            </a:pPr>
            <a:r>
              <a:rPr lang="en-US" dirty="0"/>
              <a:t> </a:t>
            </a:r>
            <a:r>
              <a:rPr lang="en-US" dirty="0" smtClean="0"/>
              <a:t>     to the power structure.</a:t>
            </a:r>
          </a:p>
          <a:p>
            <a:pPr marL="651510" indent="-514350">
              <a:buAutoNum type="alphaUcPeriod"/>
            </a:pPr>
            <a:r>
              <a:rPr lang="en-US" dirty="0" smtClean="0"/>
              <a:t>Focusing on objectivism.</a:t>
            </a:r>
          </a:p>
          <a:p>
            <a:pPr marL="651510" indent="-514350">
              <a:buAutoNum type="alphaUcPeriod"/>
            </a:pPr>
            <a:r>
              <a:rPr lang="en-US" dirty="0" smtClean="0"/>
              <a:t>Counter-propaganda knowledge construction.</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16</a:t>
            </a:fld>
            <a:endParaRPr lang="en-US"/>
          </a:p>
        </p:txBody>
      </p:sp>
    </p:spTree>
    <p:extLst>
      <p:ext uri="{BB962C8B-B14F-4D97-AF65-F5344CB8AC3E}">
        <p14:creationId xmlns:p14="http://schemas.microsoft.com/office/powerpoint/2010/main" val="19705712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Epistemology</a:t>
            </a:r>
            <a:endParaRPr lang="en-US" dirty="0"/>
          </a:p>
        </p:txBody>
      </p:sp>
      <p:sp>
        <p:nvSpPr>
          <p:cNvPr id="3" name="Content Placeholder 2"/>
          <p:cNvSpPr>
            <a:spLocks noGrp="1"/>
          </p:cNvSpPr>
          <p:nvPr>
            <p:ph idx="1"/>
          </p:nvPr>
        </p:nvSpPr>
        <p:spPr/>
        <p:txBody>
          <a:bodyPr/>
          <a:lstStyle/>
          <a:p>
            <a:pPr marL="137160" indent="0">
              <a:buNone/>
            </a:pPr>
            <a:endParaRPr lang="en-US" dirty="0"/>
          </a:p>
          <a:p>
            <a:r>
              <a:rPr lang="en-US" dirty="0" smtClean="0"/>
              <a:t>Power helps to define what is and is not knowledge. Political and economic power structures play a role in this knowledge production because knowledge is able to function as propaganda. </a:t>
            </a:r>
          </a:p>
          <a:p>
            <a:endParaRPr lang="en-US" dirty="0"/>
          </a:p>
          <a:p>
            <a:r>
              <a:rPr lang="en-US" dirty="0" smtClean="0"/>
              <a:t>How would you define propaganda knowledge and what are the ways it is created and transferred?</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17</a:t>
            </a:fld>
            <a:endParaRPr lang="en-US"/>
          </a:p>
        </p:txBody>
      </p:sp>
    </p:spTree>
    <p:extLst>
      <p:ext uri="{BB962C8B-B14F-4D97-AF65-F5344CB8AC3E}">
        <p14:creationId xmlns:p14="http://schemas.microsoft.com/office/powerpoint/2010/main" val="27599059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Propaganda Knowledge and the Power Structure</a:t>
            </a:r>
            <a:endParaRPr lang="en-US" dirty="0"/>
          </a:p>
        </p:txBody>
      </p:sp>
      <p:sp>
        <p:nvSpPr>
          <p:cNvPr id="3" name="Content Placeholder 2"/>
          <p:cNvSpPr>
            <a:spLocks noGrp="1"/>
          </p:cNvSpPr>
          <p:nvPr>
            <p:ph idx="1"/>
          </p:nvPr>
        </p:nvSpPr>
        <p:spPr/>
        <p:txBody>
          <a:bodyPr/>
          <a:lstStyle/>
          <a:p>
            <a:r>
              <a:rPr lang="en-US" dirty="0" smtClean="0"/>
              <a:t>Propaganda knowledge is connected to the power structure because it affirms the power structure. </a:t>
            </a:r>
          </a:p>
          <a:p>
            <a:endParaRPr lang="en-US" dirty="0"/>
          </a:p>
          <a:p>
            <a:r>
              <a:rPr lang="en-US" dirty="0" smtClean="0"/>
              <a:t>In what ways can knowledge and information affirm the power structure of society?</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18</a:t>
            </a:fld>
            <a:endParaRPr lang="en-US"/>
          </a:p>
        </p:txBody>
      </p:sp>
    </p:spTree>
    <p:extLst>
      <p:ext uri="{BB962C8B-B14F-4D97-AF65-F5344CB8AC3E}">
        <p14:creationId xmlns:p14="http://schemas.microsoft.com/office/powerpoint/2010/main" val="10162468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Objectivism</a:t>
            </a:r>
            <a:endParaRPr lang="en-US" dirty="0"/>
          </a:p>
        </p:txBody>
      </p:sp>
      <p:sp>
        <p:nvSpPr>
          <p:cNvPr id="3" name="Content Placeholder 2"/>
          <p:cNvSpPr>
            <a:spLocks noGrp="1"/>
          </p:cNvSpPr>
          <p:nvPr>
            <p:ph idx="1"/>
          </p:nvPr>
        </p:nvSpPr>
        <p:spPr/>
        <p:txBody>
          <a:bodyPr/>
          <a:lstStyle/>
          <a:p>
            <a:r>
              <a:rPr lang="en-US" dirty="0" smtClean="0"/>
              <a:t>There is a subtle but important difference between objectivism and objectivity:</a:t>
            </a:r>
          </a:p>
          <a:p>
            <a:r>
              <a:rPr lang="en-US" dirty="0" smtClean="0"/>
              <a:t>Objectivity = an attempt to limit subjectivity in knowledge production.</a:t>
            </a:r>
          </a:p>
          <a:p>
            <a:r>
              <a:rPr lang="en-US" dirty="0" smtClean="0"/>
              <a:t>Objectivism = a lack of acknowledgement of the subjectivity in knowledge production.</a:t>
            </a:r>
          </a:p>
          <a:p>
            <a:endParaRPr lang="en-US" dirty="0"/>
          </a:p>
          <a:p>
            <a:r>
              <a:rPr lang="en-US" dirty="0" smtClean="0"/>
              <a:t>What role does objectivism play in the persuasiveness of propaganda knowledge?</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19</a:t>
            </a:fld>
            <a:endParaRPr lang="en-US"/>
          </a:p>
        </p:txBody>
      </p:sp>
    </p:spTree>
    <p:extLst>
      <p:ext uri="{BB962C8B-B14F-4D97-AF65-F5344CB8AC3E}">
        <p14:creationId xmlns:p14="http://schemas.microsoft.com/office/powerpoint/2010/main" val="10183899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Project for Correctional and Alternative Education</a:t>
            </a:r>
            <a:endParaRPr lang="en-US" dirty="0"/>
          </a:p>
        </p:txBody>
      </p:sp>
      <p:sp>
        <p:nvSpPr>
          <p:cNvPr id="3" name="Content Placeholder 2"/>
          <p:cNvSpPr>
            <a:spLocks noGrp="1"/>
          </p:cNvSpPr>
          <p:nvPr>
            <p:ph idx="1"/>
          </p:nvPr>
        </p:nvSpPr>
        <p:spPr/>
        <p:txBody>
          <a:bodyPr/>
          <a:lstStyle/>
          <a:p>
            <a:pPr algn="ctr"/>
            <a:endParaRPr lang="en-US" dirty="0" smtClean="0"/>
          </a:p>
          <a:p>
            <a:pPr marL="137160" indent="0" algn="ctr">
              <a:buNone/>
            </a:pPr>
            <a:r>
              <a:rPr lang="en-US" dirty="0" smtClean="0"/>
              <a:t>Constructed by:</a:t>
            </a:r>
          </a:p>
          <a:p>
            <a:endParaRPr lang="en-US" dirty="0"/>
          </a:p>
          <a:p>
            <a:pPr marL="137160" indent="0" algn="ctr">
              <a:buNone/>
            </a:pPr>
            <a:r>
              <a:rPr lang="en-US" dirty="0" smtClean="0"/>
              <a:t>Brady Gallego</a:t>
            </a:r>
          </a:p>
          <a:p>
            <a:pPr marL="137160" indent="0" algn="ctr">
              <a:buNone/>
            </a:pPr>
            <a:r>
              <a:rPr lang="en-US" dirty="0" smtClean="0"/>
              <a:t>Master’s Candidate</a:t>
            </a:r>
          </a:p>
          <a:p>
            <a:pPr marL="137160" indent="0" algn="ctr">
              <a:buNone/>
            </a:pPr>
            <a:r>
              <a:rPr lang="en-US" dirty="0" smtClean="0"/>
              <a:t>California State University,</a:t>
            </a:r>
          </a:p>
          <a:p>
            <a:pPr marL="137160" indent="0" algn="ctr">
              <a:buNone/>
            </a:pPr>
            <a:r>
              <a:rPr lang="en-US" dirty="0" smtClean="0"/>
              <a:t>San Bernardino</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2</a:t>
            </a:fld>
            <a:endParaRPr lang="en-US"/>
          </a:p>
        </p:txBody>
      </p:sp>
    </p:spTree>
    <p:extLst>
      <p:ext uri="{BB962C8B-B14F-4D97-AF65-F5344CB8AC3E}">
        <p14:creationId xmlns:p14="http://schemas.microsoft.com/office/powerpoint/2010/main" val="7900647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Counter-propaganda Knowledge Production</a:t>
            </a:r>
            <a:endParaRPr lang="en-US" dirty="0"/>
          </a:p>
        </p:txBody>
      </p:sp>
      <p:sp>
        <p:nvSpPr>
          <p:cNvPr id="3" name="Content Placeholder 2"/>
          <p:cNvSpPr>
            <a:spLocks noGrp="1"/>
          </p:cNvSpPr>
          <p:nvPr>
            <p:ph idx="1"/>
          </p:nvPr>
        </p:nvSpPr>
        <p:spPr/>
        <p:txBody>
          <a:bodyPr/>
          <a:lstStyle/>
          <a:p>
            <a:r>
              <a:rPr lang="en-US" dirty="0" smtClean="0"/>
              <a:t>Critical postmodern philosophy attempts to deconstruct objectivism in propaganda knowledge in order to construct what could be called counter-propaganda knowledge. </a:t>
            </a:r>
          </a:p>
          <a:p>
            <a:endParaRPr lang="en-US" dirty="0"/>
          </a:p>
          <a:p>
            <a:r>
              <a:rPr lang="en-US" dirty="0" smtClean="0"/>
              <a:t>How can counter-propaganda be created by deconstructing and reconstructing propaganda?</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20</a:t>
            </a:fld>
            <a:endParaRPr lang="en-US"/>
          </a:p>
        </p:txBody>
      </p:sp>
    </p:spTree>
    <p:extLst>
      <p:ext uri="{BB962C8B-B14F-4D97-AF65-F5344CB8AC3E}">
        <p14:creationId xmlns:p14="http://schemas.microsoft.com/office/powerpoint/2010/main" val="14135531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History as Propaganda Knowledge</a:t>
            </a:r>
            <a:endParaRPr lang="en-US" dirty="0"/>
          </a:p>
        </p:txBody>
      </p:sp>
      <p:sp>
        <p:nvSpPr>
          <p:cNvPr id="3" name="Content Placeholder 2"/>
          <p:cNvSpPr>
            <a:spLocks noGrp="1"/>
          </p:cNvSpPr>
          <p:nvPr>
            <p:ph idx="1"/>
          </p:nvPr>
        </p:nvSpPr>
        <p:spPr/>
        <p:txBody>
          <a:bodyPr/>
          <a:lstStyle/>
          <a:p>
            <a:r>
              <a:rPr lang="en-US" dirty="0" smtClean="0"/>
              <a:t>Often traditional history writing has served as a form of propaganda knowledge that promotes the power structure of society. </a:t>
            </a:r>
          </a:p>
          <a:p>
            <a:endParaRPr lang="en-US" dirty="0"/>
          </a:p>
          <a:p>
            <a:r>
              <a:rPr lang="en-US" dirty="0" smtClean="0"/>
              <a:t>Discussion question: how has history been written at times to promote the power structure of society?</a:t>
            </a:r>
          </a:p>
          <a:p>
            <a:r>
              <a:rPr lang="en-US" dirty="0" smtClean="0"/>
              <a:t>What part might objectivism play in the ability of this history to propagandize?</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21</a:t>
            </a:fld>
            <a:endParaRPr lang="en-US"/>
          </a:p>
        </p:txBody>
      </p:sp>
    </p:spTree>
    <p:extLst>
      <p:ext uri="{BB962C8B-B14F-4D97-AF65-F5344CB8AC3E}">
        <p14:creationId xmlns:p14="http://schemas.microsoft.com/office/powerpoint/2010/main" val="8099519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History as </a:t>
            </a:r>
            <a:r>
              <a:rPr lang="en-US" dirty="0" smtClean="0"/>
              <a:t>Counter-propaganda </a:t>
            </a:r>
            <a:r>
              <a:rPr lang="en-US" dirty="0"/>
              <a:t>Knowledge</a:t>
            </a:r>
          </a:p>
        </p:txBody>
      </p:sp>
      <p:sp>
        <p:nvSpPr>
          <p:cNvPr id="3" name="Content Placeholder 2"/>
          <p:cNvSpPr>
            <a:spLocks noGrp="1"/>
          </p:cNvSpPr>
          <p:nvPr>
            <p:ph idx="1"/>
          </p:nvPr>
        </p:nvSpPr>
        <p:spPr/>
        <p:txBody>
          <a:bodyPr>
            <a:normAutofit lnSpcReduction="10000"/>
          </a:bodyPr>
          <a:lstStyle/>
          <a:p>
            <a:r>
              <a:rPr lang="en-US" dirty="0" smtClean="0"/>
              <a:t>Some progressive history writing could be seen as a form of counter-propaganda knowledge that confronts the power structure of society.</a:t>
            </a:r>
          </a:p>
          <a:p>
            <a:endParaRPr lang="en-US" dirty="0"/>
          </a:p>
          <a:p>
            <a:r>
              <a:rPr lang="en-US" dirty="0" smtClean="0"/>
              <a:t>Discussion question: what aspects of progressive history narratives demonstrate confrontation with the power structure of society?</a:t>
            </a:r>
          </a:p>
          <a:p>
            <a:r>
              <a:rPr lang="en-US" dirty="0" smtClean="0"/>
              <a:t>Is there a difference in these narratives  from traditional history when it comes to objectivism?</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22</a:t>
            </a:fld>
            <a:endParaRPr lang="en-US"/>
          </a:p>
        </p:txBody>
      </p:sp>
    </p:spTree>
    <p:extLst>
      <p:ext uri="{BB962C8B-B14F-4D97-AF65-F5344CB8AC3E}">
        <p14:creationId xmlns:p14="http://schemas.microsoft.com/office/powerpoint/2010/main" val="36855883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Further Evaluation Questions</a:t>
            </a:r>
            <a:endParaRPr lang="en-US" dirty="0"/>
          </a:p>
        </p:txBody>
      </p:sp>
      <p:sp>
        <p:nvSpPr>
          <p:cNvPr id="3" name="Content Placeholder 2"/>
          <p:cNvSpPr>
            <a:spLocks noGrp="1"/>
          </p:cNvSpPr>
          <p:nvPr>
            <p:ph idx="1"/>
          </p:nvPr>
        </p:nvSpPr>
        <p:spPr/>
        <p:txBody>
          <a:bodyPr>
            <a:normAutofit lnSpcReduction="10000"/>
          </a:bodyPr>
          <a:lstStyle/>
          <a:p>
            <a:r>
              <a:rPr lang="en-US" dirty="0" smtClean="0"/>
              <a:t>Here are some further questions that one could ask when evaluating knowledge as propaganda or counter-propaganda:</a:t>
            </a:r>
          </a:p>
          <a:p>
            <a:endParaRPr lang="en-US" dirty="0"/>
          </a:p>
          <a:p>
            <a:r>
              <a:rPr lang="en-US" dirty="0" smtClean="0"/>
              <a:t>1. Does this statement or narrative promote imperialism, colonialism, racism, classism, militarism? If it does then it is likely propaganda.</a:t>
            </a:r>
          </a:p>
          <a:p>
            <a:r>
              <a:rPr lang="en-US" dirty="0" smtClean="0"/>
              <a:t>2. Does this statement or narrative promote conservation of social hierarchies? If it does then it is likely propaganda.</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23</a:t>
            </a:fld>
            <a:endParaRPr lang="en-US"/>
          </a:p>
        </p:txBody>
      </p:sp>
    </p:spTree>
    <p:extLst>
      <p:ext uri="{BB962C8B-B14F-4D97-AF65-F5344CB8AC3E}">
        <p14:creationId xmlns:p14="http://schemas.microsoft.com/office/powerpoint/2010/main" val="27857644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Propaganda Education</a:t>
            </a:r>
            <a:endParaRPr lang="en-US" dirty="0"/>
          </a:p>
        </p:txBody>
      </p:sp>
      <p:sp>
        <p:nvSpPr>
          <p:cNvPr id="3" name="Content Placeholder 2"/>
          <p:cNvSpPr>
            <a:spLocks noGrp="1"/>
          </p:cNvSpPr>
          <p:nvPr>
            <p:ph idx="1"/>
          </p:nvPr>
        </p:nvSpPr>
        <p:spPr/>
        <p:txBody>
          <a:bodyPr/>
          <a:lstStyle/>
          <a:p>
            <a:r>
              <a:rPr lang="en-US" dirty="0" smtClean="0"/>
              <a:t>In a critical postmodern philosophy of education, public education often functions as an institution for dissemination of propaganda knowledge. </a:t>
            </a:r>
          </a:p>
          <a:p>
            <a:endParaRPr lang="en-US" dirty="0"/>
          </a:p>
          <a:p>
            <a:r>
              <a:rPr lang="en-US" dirty="0" smtClean="0"/>
              <a:t>Discussion question: in what ways could public education function as propaganda education?</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24</a:t>
            </a:fld>
            <a:endParaRPr lang="en-US"/>
          </a:p>
        </p:txBody>
      </p:sp>
    </p:spTree>
    <p:extLst>
      <p:ext uri="{BB962C8B-B14F-4D97-AF65-F5344CB8AC3E}">
        <p14:creationId xmlns:p14="http://schemas.microsoft.com/office/powerpoint/2010/main" val="30926351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Counter-propaganda Education</a:t>
            </a:r>
            <a:endParaRPr lang="en-US" dirty="0"/>
          </a:p>
        </p:txBody>
      </p:sp>
      <p:sp>
        <p:nvSpPr>
          <p:cNvPr id="3" name="Content Placeholder 2"/>
          <p:cNvSpPr>
            <a:spLocks noGrp="1"/>
          </p:cNvSpPr>
          <p:nvPr>
            <p:ph idx="1"/>
          </p:nvPr>
        </p:nvSpPr>
        <p:spPr/>
        <p:txBody>
          <a:bodyPr/>
          <a:lstStyle/>
          <a:p>
            <a:r>
              <a:rPr lang="en-US" dirty="0"/>
              <a:t>In a critical postmodern philosophy of education, </a:t>
            </a:r>
            <a:r>
              <a:rPr lang="en-US" dirty="0" smtClean="0"/>
              <a:t>transforming public </a:t>
            </a:r>
            <a:r>
              <a:rPr lang="en-US" dirty="0"/>
              <a:t>education </a:t>
            </a:r>
            <a:r>
              <a:rPr lang="en-US" dirty="0" smtClean="0"/>
              <a:t>into a counter-propaganda institution could transform society. </a:t>
            </a:r>
          </a:p>
          <a:p>
            <a:endParaRPr lang="en-US" dirty="0"/>
          </a:p>
          <a:p>
            <a:r>
              <a:rPr lang="en-US" dirty="0" smtClean="0"/>
              <a:t>Discussion question: how could teachers and students work together to disclose objectivism and propaganda as well as construct counter-propaganda knowledge in the classroom?</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25</a:t>
            </a:fld>
            <a:endParaRPr lang="en-US"/>
          </a:p>
        </p:txBody>
      </p:sp>
    </p:spTree>
    <p:extLst>
      <p:ext uri="{BB962C8B-B14F-4D97-AF65-F5344CB8AC3E}">
        <p14:creationId xmlns:p14="http://schemas.microsoft.com/office/powerpoint/2010/main" val="29071750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Critical Postmodern Philosophy of History Education</a:t>
            </a:r>
            <a:endParaRPr lang="en-US" dirty="0"/>
          </a:p>
        </p:txBody>
      </p:sp>
      <p:sp>
        <p:nvSpPr>
          <p:cNvPr id="3" name="Content Placeholder 2"/>
          <p:cNvSpPr>
            <a:spLocks noGrp="1"/>
          </p:cNvSpPr>
          <p:nvPr>
            <p:ph idx="1"/>
          </p:nvPr>
        </p:nvSpPr>
        <p:spPr/>
        <p:txBody>
          <a:bodyPr/>
          <a:lstStyle/>
          <a:p>
            <a:r>
              <a:rPr lang="en-US" dirty="0" smtClean="0"/>
              <a:t>History has been used in this presentation as a possible illustration of propaganda knowledge; in the same way, history education could be illustrative of a form of propaganda education.</a:t>
            </a:r>
          </a:p>
          <a:p>
            <a:endParaRPr lang="en-US" dirty="0"/>
          </a:p>
          <a:p>
            <a:r>
              <a:rPr lang="en-US" dirty="0" smtClean="0"/>
              <a:t>Discuss question: what might be some dangers of students learning history narratives that promote the power structure of society? </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26</a:t>
            </a:fld>
            <a:endParaRPr lang="en-US"/>
          </a:p>
        </p:txBody>
      </p:sp>
    </p:spTree>
    <p:extLst>
      <p:ext uri="{BB962C8B-B14F-4D97-AF65-F5344CB8AC3E}">
        <p14:creationId xmlns:p14="http://schemas.microsoft.com/office/powerpoint/2010/main" val="20700389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Critical Postmodern Philosophy of History </a:t>
            </a:r>
            <a:r>
              <a:rPr lang="en-US" dirty="0" smtClean="0"/>
              <a:t>Education (cont.)</a:t>
            </a:r>
            <a:endParaRPr lang="en-US" dirty="0"/>
          </a:p>
        </p:txBody>
      </p:sp>
      <p:sp>
        <p:nvSpPr>
          <p:cNvPr id="3" name="Content Placeholder 2"/>
          <p:cNvSpPr>
            <a:spLocks noGrp="1"/>
          </p:cNvSpPr>
          <p:nvPr>
            <p:ph idx="1"/>
          </p:nvPr>
        </p:nvSpPr>
        <p:spPr/>
        <p:txBody>
          <a:bodyPr/>
          <a:lstStyle/>
          <a:p>
            <a:r>
              <a:rPr lang="en-US" dirty="0" smtClean="0"/>
              <a:t>Applying a critical postmodern approach to counter-propaganda knowledge construction could transform history education. </a:t>
            </a:r>
          </a:p>
          <a:p>
            <a:endParaRPr lang="en-US" dirty="0"/>
          </a:p>
          <a:p>
            <a:r>
              <a:rPr lang="en-US" dirty="0" smtClean="0"/>
              <a:t>Discussion question: how could teachers facilitate students learning history in a way that confronts the power structure of society?</a:t>
            </a:r>
          </a:p>
          <a:p>
            <a:r>
              <a:rPr lang="en-US" dirty="0" smtClean="0"/>
              <a:t>What might be the potential benefits for the students of this form of history education?</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27</a:t>
            </a:fld>
            <a:endParaRPr lang="en-US"/>
          </a:p>
        </p:txBody>
      </p:sp>
    </p:spTree>
    <p:extLst>
      <p:ext uri="{BB962C8B-B14F-4D97-AF65-F5344CB8AC3E}">
        <p14:creationId xmlns:p14="http://schemas.microsoft.com/office/powerpoint/2010/main" val="19207486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Critical Postmodern Philosophy and Correctional Education</a:t>
            </a:r>
            <a:endParaRPr lang="en-US" dirty="0"/>
          </a:p>
        </p:txBody>
      </p:sp>
      <p:sp>
        <p:nvSpPr>
          <p:cNvPr id="3" name="Content Placeholder 2"/>
          <p:cNvSpPr>
            <a:spLocks noGrp="1"/>
          </p:cNvSpPr>
          <p:nvPr>
            <p:ph idx="1"/>
          </p:nvPr>
        </p:nvSpPr>
        <p:spPr/>
        <p:txBody>
          <a:bodyPr>
            <a:normAutofit/>
          </a:bodyPr>
          <a:lstStyle/>
          <a:p>
            <a:r>
              <a:rPr lang="en-US" dirty="0" smtClean="0"/>
              <a:t>Clearly, full application of these ideas to correctional education would merit a whole other presentation. </a:t>
            </a:r>
          </a:p>
          <a:p>
            <a:endParaRPr lang="en-US" dirty="0" smtClean="0"/>
          </a:p>
          <a:p>
            <a:r>
              <a:rPr lang="en-US" dirty="0" smtClean="0"/>
              <a:t>However, some basic discussion points could be mentioned:</a:t>
            </a:r>
          </a:p>
          <a:p>
            <a:endParaRPr lang="en-US" dirty="0" smtClean="0"/>
          </a:p>
          <a:p>
            <a:r>
              <a:rPr lang="en-US" dirty="0" smtClean="0"/>
              <a:t>1. In what sense might correctional education function as propaganda education?</a:t>
            </a:r>
          </a:p>
        </p:txBody>
      </p:sp>
      <p:sp>
        <p:nvSpPr>
          <p:cNvPr id="4" name="Slide Number Placeholder 3"/>
          <p:cNvSpPr>
            <a:spLocks noGrp="1"/>
          </p:cNvSpPr>
          <p:nvPr>
            <p:ph type="sldNum" sz="quarter" idx="12"/>
          </p:nvPr>
        </p:nvSpPr>
        <p:spPr/>
        <p:txBody>
          <a:bodyPr/>
          <a:lstStyle/>
          <a:p>
            <a:fld id="{7D872E25-81FA-4E4B-A8CB-5BD303FAD071}" type="slidenum">
              <a:rPr lang="en-US" smtClean="0"/>
              <a:t>28</a:t>
            </a:fld>
            <a:endParaRPr lang="en-US"/>
          </a:p>
        </p:txBody>
      </p:sp>
    </p:spTree>
    <p:extLst>
      <p:ext uri="{BB962C8B-B14F-4D97-AF65-F5344CB8AC3E}">
        <p14:creationId xmlns:p14="http://schemas.microsoft.com/office/powerpoint/2010/main" val="4580152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Critical Postmodern Philosophy and Correctional </a:t>
            </a:r>
            <a:r>
              <a:rPr lang="en-US" dirty="0" smtClean="0"/>
              <a:t>Ed. (cont.)</a:t>
            </a:r>
            <a:endParaRPr lang="en-US" dirty="0"/>
          </a:p>
        </p:txBody>
      </p:sp>
      <p:sp>
        <p:nvSpPr>
          <p:cNvPr id="3" name="Content Placeholder 2"/>
          <p:cNvSpPr>
            <a:spLocks noGrp="1"/>
          </p:cNvSpPr>
          <p:nvPr>
            <p:ph idx="1"/>
          </p:nvPr>
        </p:nvSpPr>
        <p:spPr/>
        <p:txBody>
          <a:bodyPr/>
          <a:lstStyle/>
          <a:p>
            <a:r>
              <a:rPr lang="en-US" dirty="0"/>
              <a:t>2. How does correctional education fit into the rest of prison and criminal justice system and its relationship to the power structure of society</a:t>
            </a:r>
            <a:r>
              <a:rPr lang="en-US" dirty="0" smtClean="0"/>
              <a:t>?</a:t>
            </a:r>
          </a:p>
          <a:p>
            <a:r>
              <a:rPr lang="en-US" dirty="0" smtClean="0"/>
              <a:t>3. How might correctional educational be transformed to function as counter-propaganda education?</a:t>
            </a:r>
          </a:p>
          <a:p>
            <a:r>
              <a:rPr lang="en-US" dirty="0" smtClean="0"/>
              <a:t>4. What be some of the societal implications of correctional education functioning as counter-propaganda education?</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29</a:t>
            </a:fld>
            <a:endParaRPr lang="en-US"/>
          </a:p>
        </p:txBody>
      </p:sp>
    </p:spTree>
    <p:extLst>
      <p:ext uri="{BB962C8B-B14F-4D97-AF65-F5344CB8AC3E}">
        <p14:creationId xmlns:p14="http://schemas.microsoft.com/office/powerpoint/2010/main" val="1923615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Opening Thought</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r>
              <a:rPr lang="en-US" dirty="0" smtClean="0"/>
              <a:t>What is the connection between Education and Social Transformation?</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3</a:t>
            </a:fld>
            <a:endParaRPr lang="en-US"/>
          </a:p>
        </p:txBody>
      </p:sp>
    </p:spTree>
    <p:extLst>
      <p:ext uri="{BB962C8B-B14F-4D97-AF65-F5344CB8AC3E}">
        <p14:creationId xmlns:p14="http://schemas.microsoft.com/office/powerpoint/2010/main" val="4129363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This presentation has discussed philosophy of education and argued for the potential of a critical postmodern philosophy of education to transform public education and society. In conclusion, the task of educators can not merely be seen as passing on knowledge but rather this task should include the improvement of society by preparing students to become transformative citizens. </a:t>
            </a:r>
          </a:p>
          <a:p>
            <a:endParaRPr lang="en-US" dirty="0"/>
          </a:p>
          <a:p>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30</a:t>
            </a:fld>
            <a:endParaRPr lang="en-US"/>
          </a:p>
        </p:txBody>
      </p:sp>
    </p:spTree>
    <p:extLst>
      <p:ext uri="{BB962C8B-B14F-4D97-AF65-F5344CB8AC3E}">
        <p14:creationId xmlns:p14="http://schemas.microsoft.com/office/powerpoint/2010/main" val="38735020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of Main Ideas</a:t>
            </a:r>
            <a:endParaRPr lang="en-US" dirty="0"/>
          </a:p>
        </p:txBody>
      </p:sp>
      <p:sp>
        <p:nvSpPr>
          <p:cNvPr id="3" name="Content Placeholder 2"/>
          <p:cNvSpPr>
            <a:spLocks noGrp="1"/>
          </p:cNvSpPr>
          <p:nvPr>
            <p:ph idx="1"/>
          </p:nvPr>
        </p:nvSpPr>
        <p:spPr/>
        <p:txBody>
          <a:bodyPr/>
          <a:lstStyle/>
          <a:p>
            <a:r>
              <a:rPr lang="en-US" dirty="0" smtClean="0"/>
              <a:t>Philosophy of education.</a:t>
            </a:r>
          </a:p>
          <a:p>
            <a:r>
              <a:rPr lang="en-US" dirty="0" smtClean="0"/>
              <a:t>Connections between education and the power </a:t>
            </a:r>
            <a:r>
              <a:rPr lang="en-US" dirty="0"/>
              <a:t>s</a:t>
            </a:r>
            <a:r>
              <a:rPr lang="en-US" dirty="0" smtClean="0"/>
              <a:t>tructure of society.</a:t>
            </a:r>
          </a:p>
          <a:p>
            <a:r>
              <a:rPr lang="en-US" dirty="0" smtClean="0"/>
              <a:t>Philosophy of education </a:t>
            </a:r>
            <a:r>
              <a:rPr lang="en-US" dirty="0"/>
              <a:t>b</a:t>
            </a:r>
            <a:r>
              <a:rPr lang="en-US" dirty="0" smtClean="0"/>
              <a:t>ehind </a:t>
            </a:r>
            <a:r>
              <a:rPr lang="en-US" dirty="0"/>
              <a:t>p</a:t>
            </a:r>
            <a:r>
              <a:rPr lang="en-US" dirty="0" smtClean="0"/>
              <a:t>ublic </a:t>
            </a:r>
            <a:r>
              <a:rPr lang="en-US" dirty="0"/>
              <a:t>s</a:t>
            </a:r>
            <a:r>
              <a:rPr lang="en-US" dirty="0" smtClean="0"/>
              <a:t>chool reform.</a:t>
            </a:r>
          </a:p>
          <a:p>
            <a:r>
              <a:rPr lang="en-US" dirty="0" smtClean="0"/>
              <a:t>Propaganda knowledge and propaganda education.</a:t>
            </a:r>
          </a:p>
          <a:p>
            <a:r>
              <a:rPr lang="en-US" dirty="0" smtClean="0"/>
              <a:t>Counter-propaganda </a:t>
            </a:r>
            <a:r>
              <a:rPr lang="en-US" dirty="0"/>
              <a:t>k</a:t>
            </a:r>
            <a:r>
              <a:rPr lang="en-US" dirty="0" smtClean="0"/>
              <a:t>nowledge and counter-propaganda education.</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4</a:t>
            </a:fld>
            <a:endParaRPr lang="en-US"/>
          </a:p>
        </p:txBody>
      </p:sp>
    </p:spTree>
    <p:extLst>
      <p:ext uri="{BB962C8B-B14F-4D97-AF65-F5344CB8AC3E}">
        <p14:creationId xmlns:p14="http://schemas.microsoft.com/office/powerpoint/2010/main" val="37746256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These Main Ideas form Discussion Questions</a:t>
            </a:r>
            <a:endParaRPr lang="en-US" dirty="0"/>
          </a:p>
        </p:txBody>
      </p:sp>
      <p:sp>
        <p:nvSpPr>
          <p:cNvPr id="3" name="Content Placeholder 2"/>
          <p:cNvSpPr>
            <a:spLocks noGrp="1"/>
          </p:cNvSpPr>
          <p:nvPr>
            <p:ph idx="1"/>
          </p:nvPr>
        </p:nvSpPr>
        <p:spPr/>
        <p:txBody>
          <a:bodyPr>
            <a:normAutofit lnSpcReduction="10000"/>
          </a:bodyPr>
          <a:lstStyle/>
          <a:p>
            <a:r>
              <a:rPr lang="en-US" dirty="0" smtClean="0"/>
              <a:t>What is philosophy of education?</a:t>
            </a:r>
          </a:p>
          <a:p>
            <a:r>
              <a:rPr lang="en-US" dirty="0" smtClean="0"/>
              <a:t>What is the power structure of society?</a:t>
            </a:r>
          </a:p>
          <a:p>
            <a:r>
              <a:rPr lang="en-US" dirty="0" smtClean="0"/>
              <a:t>What connections are there between this structure and public education?</a:t>
            </a:r>
          </a:p>
          <a:p>
            <a:r>
              <a:rPr lang="en-US" dirty="0" smtClean="0"/>
              <a:t>What is the philosophy of education behind contemporary public school reform?</a:t>
            </a:r>
          </a:p>
          <a:p>
            <a:r>
              <a:rPr lang="en-US" dirty="0" smtClean="0"/>
              <a:t>What makes knowledge or information propaganda?</a:t>
            </a:r>
          </a:p>
          <a:p>
            <a:r>
              <a:rPr lang="en-US" dirty="0" smtClean="0"/>
              <a:t>What could be considered propaganda education?</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5</a:t>
            </a:fld>
            <a:endParaRPr lang="en-US"/>
          </a:p>
        </p:txBody>
      </p:sp>
    </p:spTree>
    <p:extLst>
      <p:ext uri="{BB962C8B-B14F-4D97-AF65-F5344CB8AC3E}">
        <p14:creationId xmlns:p14="http://schemas.microsoft.com/office/powerpoint/2010/main" val="652509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Questions (cont.)</a:t>
            </a:r>
            <a:endParaRPr lang="en-US" dirty="0"/>
          </a:p>
        </p:txBody>
      </p:sp>
      <p:sp>
        <p:nvSpPr>
          <p:cNvPr id="3" name="Content Placeholder 2"/>
          <p:cNvSpPr>
            <a:spLocks noGrp="1"/>
          </p:cNvSpPr>
          <p:nvPr>
            <p:ph idx="1"/>
          </p:nvPr>
        </p:nvSpPr>
        <p:spPr/>
        <p:txBody>
          <a:bodyPr/>
          <a:lstStyle/>
          <a:p>
            <a:r>
              <a:rPr lang="en-US" dirty="0" smtClean="0"/>
              <a:t>What makes knowledge or information counter-propaganda?</a:t>
            </a:r>
          </a:p>
          <a:p>
            <a:r>
              <a:rPr lang="en-US" dirty="0" smtClean="0"/>
              <a:t>What could be considered counter-propaganda education?</a:t>
            </a:r>
          </a:p>
          <a:p>
            <a:endParaRPr lang="en-US" dirty="0"/>
          </a:p>
          <a:p>
            <a:r>
              <a:rPr lang="en-US" dirty="0" smtClean="0"/>
              <a:t>We will further discuss each of these questions one by one throughout this presentation.</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6</a:t>
            </a:fld>
            <a:endParaRPr lang="en-US"/>
          </a:p>
        </p:txBody>
      </p:sp>
    </p:spTree>
    <p:extLst>
      <p:ext uri="{BB962C8B-B14F-4D97-AF65-F5344CB8AC3E}">
        <p14:creationId xmlns:p14="http://schemas.microsoft.com/office/powerpoint/2010/main" val="7050250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We can all agree that education is important. </a:t>
            </a:r>
          </a:p>
          <a:p>
            <a:r>
              <a:rPr lang="en-US" dirty="0" smtClean="0"/>
              <a:t>But the next question becomes: why is it important? </a:t>
            </a:r>
          </a:p>
          <a:p>
            <a:r>
              <a:rPr lang="en-US" dirty="0" smtClean="0"/>
              <a:t>Or to be more specific: what do we think that education from preschool through university level is supposed to accomplish for society?</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7</a:t>
            </a:fld>
            <a:endParaRPr lang="en-US"/>
          </a:p>
        </p:txBody>
      </p:sp>
    </p:spTree>
    <p:extLst>
      <p:ext uri="{BB962C8B-B14F-4D97-AF65-F5344CB8AC3E}">
        <p14:creationId xmlns:p14="http://schemas.microsoft.com/office/powerpoint/2010/main" val="17595616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Philosophy and Education</a:t>
            </a:r>
            <a:endParaRPr lang="en-US" dirty="0"/>
          </a:p>
        </p:txBody>
      </p:sp>
      <p:sp>
        <p:nvSpPr>
          <p:cNvPr id="3" name="Content Placeholder 2"/>
          <p:cNvSpPr>
            <a:spLocks noGrp="1"/>
          </p:cNvSpPr>
          <p:nvPr>
            <p:ph idx="1"/>
          </p:nvPr>
        </p:nvSpPr>
        <p:spPr/>
        <p:txBody>
          <a:bodyPr/>
          <a:lstStyle/>
          <a:p>
            <a:r>
              <a:rPr lang="en-US" dirty="0" smtClean="0"/>
              <a:t>The answer that you give to the previous question may be fundamental to your philosophy of education. </a:t>
            </a:r>
          </a:p>
          <a:p>
            <a:endParaRPr lang="en-US" dirty="0"/>
          </a:p>
          <a:p>
            <a:r>
              <a:rPr lang="en-US" dirty="0" smtClean="0"/>
              <a:t>What can we say that a philosophy of education concerns?</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8</a:t>
            </a:fld>
            <a:endParaRPr lang="en-US"/>
          </a:p>
        </p:txBody>
      </p:sp>
    </p:spTree>
    <p:extLst>
      <p:ext uri="{BB962C8B-B14F-4D97-AF65-F5344CB8AC3E}">
        <p14:creationId xmlns:p14="http://schemas.microsoft.com/office/powerpoint/2010/main" val="29706533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Methodological and Political Philosophies of Education</a:t>
            </a:r>
            <a:endParaRPr lang="en-US" dirty="0"/>
          </a:p>
        </p:txBody>
      </p:sp>
      <p:sp>
        <p:nvSpPr>
          <p:cNvPr id="3" name="Content Placeholder 2"/>
          <p:cNvSpPr>
            <a:spLocks noGrp="1"/>
          </p:cNvSpPr>
          <p:nvPr>
            <p:ph idx="1"/>
          </p:nvPr>
        </p:nvSpPr>
        <p:spPr/>
        <p:txBody>
          <a:bodyPr/>
          <a:lstStyle/>
          <a:p>
            <a:r>
              <a:rPr lang="en-US" dirty="0" smtClean="0"/>
              <a:t>Often philosophy of education is thought to be a plan that a school has for </a:t>
            </a:r>
            <a:r>
              <a:rPr lang="en-US" u="sng" dirty="0" smtClean="0"/>
              <a:t>how</a:t>
            </a:r>
            <a:r>
              <a:rPr lang="en-US" dirty="0" smtClean="0"/>
              <a:t> they are going to teach the curriculum.</a:t>
            </a:r>
          </a:p>
          <a:p>
            <a:endParaRPr lang="en-US" dirty="0"/>
          </a:p>
          <a:p>
            <a:r>
              <a:rPr lang="en-US" dirty="0" smtClean="0"/>
              <a:t>However, a philosophy of education could also include ideas on </a:t>
            </a:r>
            <a:r>
              <a:rPr lang="en-US" u="sng" dirty="0" smtClean="0"/>
              <a:t>the political value </a:t>
            </a:r>
            <a:r>
              <a:rPr lang="en-US" dirty="0" smtClean="0"/>
              <a:t>and function of public education in society.</a:t>
            </a:r>
            <a:endParaRPr lang="en-US" dirty="0"/>
          </a:p>
        </p:txBody>
      </p:sp>
      <p:sp>
        <p:nvSpPr>
          <p:cNvPr id="4" name="Slide Number Placeholder 3"/>
          <p:cNvSpPr>
            <a:spLocks noGrp="1"/>
          </p:cNvSpPr>
          <p:nvPr>
            <p:ph type="sldNum" sz="quarter" idx="12"/>
          </p:nvPr>
        </p:nvSpPr>
        <p:spPr/>
        <p:txBody>
          <a:bodyPr/>
          <a:lstStyle/>
          <a:p>
            <a:fld id="{7D872E25-81FA-4E4B-A8CB-5BD303FAD071}" type="slidenum">
              <a:rPr lang="en-US" smtClean="0"/>
              <a:t>9</a:t>
            </a:fld>
            <a:endParaRPr lang="en-US"/>
          </a:p>
        </p:txBody>
      </p:sp>
    </p:spTree>
    <p:extLst>
      <p:ext uri="{BB962C8B-B14F-4D97-AF65-F5344CB8AC3E}">
        <p14:creationId xmlns:p14="http://schemas.microsoft.com/office/powerpoint/2010/main" val="38355697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467</TotalTime>
  <Words>1365</Words>
  <Application>Microsoft Office PowerPoint</Application>
  <PresentationFormat>On-screen Show (4:3)</PresentationFormat>
  <Paragraphs>181</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Apex</vt:lpstr>
      <vt:lpstr>A Presentation on counter-propaganda education</vt:lpstr>
      <vt:lpstr>A Project for Correctional and Alternative Education</vt:lpstr>
      <vt:lpstr>Opening Thought</vt:lpstr>
      <vt:lpstr>Overview of Main Ideas</vt:lpstr>
      <vt:lpstr>These Main Ideas form Discussion Questions</vt:lpstr>
      <vt:lpstr>Discussion Questions (cont.)</vt:lpstr>
      <vt:lpstr>Introduction</vt:lpstr>
      <vt:lpstr>Philosophy and Education</vt:lpstr>
      <vt:lpstr>Methodological and Political Philosophies of Education</vt:lpstr>
      <vt:lpstr>Conservative and Progressive Philosophies of Education</vt:lpstr>
      <vt:lpstr>Introduction to Conservative Philosophy of Education</vt:lpstr>
      <vt:lpstr>Introduction to Progressive Philosophy of Education</vt:lpstr>
      <vt:lpstr>A General Assumption and Objection</vt:lpstr>
      <vt:lpstr>Introduction to Postmodern Education</vt:lpstr>
      <vt:lpstr>Objections to Postmodern philosophy</vt:lpstr>
      <vt:lpstr>Critical Postmodern Philosophy</vt:lpstr>
      <vt:lpstr>Political Epistemology</vt:lpstr>
      <vt:lpstr>Propaganda Knowledge and the Power Structure</vt:lpstr>
      <vt:lpstr>Objectivism</vt:lpstr>
      <vt:lpstr>Counter-propaganda Knowledge Production</vt:lpstr>
      <vt:lpstr>History as Propaganda Knowledge</vt:lpstr>
      <vt:lpstr>History as Counter-propaganda Knowledge</vt:lpstr>
      <vt:lpstr>Further Evaluation Questions</vt:lpstr>
      <vt:lpstr>Propaganda Education</vt:lpstr>
      <vt:lpstr>Counter-propaganda Education</vt:lpstr>
      <vt:lpstr>Critical Postmodern Philosophy of History Education</vt:lpstr>
      <vt:lpstr>Critical Postmodern Philosophy of History Education (cont.)</vt:lpstr>
      <vt:lpstr>Critical Postmodern Philosophy and Correctional Education</vt:lpstr>
      <vt:lpstr>Critical Postmodern Philosophy and Correctional Ed. (cont.)</vt:lpstr>
      <vt:lpstr>Conclusion</vt:lpstr>
    </vt:vector>
  </TitlesOfParts>
  <Company>CDCR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Presentation on counter-propaganda education</dc:title>
  <dc:creator>Gallego, Brady@CDCR</dc:creator>
  <cp:lastModifiedBy>Gallego, Brady@CDCR</cp:lastModifiedBy>
  <cp:revision>5</cp:revision>
  <dcterms:created xsi:type="dcterms:W3CDTF">2015-02-10T16:19:10Z</dcterms:created>
  <dcterms:modified xsi:type="dcterms:W3CDTF">2015-02-13T21:49:10Z</dcterms:modified>
</cp:coreProperties>
</file>